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68" r:id="rId2"/>
  </p:sldMasterIdLst>
  <p:notesMasterIdLst>
    <p:notesMasterId r:id="rId49"/>
  </p:notesMasterIdLst>
  <p:sldIdLst>
    <p:sldId id="1369" r:id="rId3"/>
    <p:sldId id="1407" r:id="rId4"/>
    <p:sldId id="1408" r:id="rId5"/>
    <p:sldId id="1422" r:id="rId6"/>
    <p:sldId id="1402" r:id="rId7"/>
    <p:sldId id="1430" r:id="rId8"/>
    <p:sldId id="1431" r:id="rId9"/>
    <p:sldId id="1432" r:id="rId10"/>
    <p:sldId id="1433" r:id="rId11"/>
    <p:sldId id="1434" r:id="rId12"/>
    <p:sldId id="1438" r:id="rId13"/>
    <p:sldId id="1440" r:id="rId14"/>
    <p:sldId id="1456" r:id="rId15"/>
    <p:sldId id="1442" r:id="rId16"/>
    <p:sldId id="1443" r:id="rId17"/>
    <p:sldId id="1454" r:id="rId18"/>
    <p:sldId id="1444" r:id="rId19"/>
    <p:sldId id="1466" r:id="rId20"/>
    <p:sldId id="1465" r:id="rId21"/>
    <p:sldId id="1410" r:id="rId22"/>
    <p:sldId id="1424" r:id="rId23"/>
    <p:sldId id="1427" r:id="rId24"/>
    <p:sldId id="1470" r:id="rId25"/>
    <p:sldId id="1469" r:id="rId26"/>
    <p:sldId id="1448" r:id="rId27"/>
    <p:sldId id="1449" r:id="rId28"/>
    <p:sldId id="1425" r:id="rId29"/>
    <p:sldId id="1426" r:id="rId30"/>
    <p:sldId id="1453" r:id="rId31"/>
    <p:sldId id="1416" r:id="rId32"/>
    <p:sldId id="1417" r:id="rId33"/>
    <p:sldId id="1366" r:id="rId34"/>
    <p:sldId id="1446" r:id="rId35"/>
    <p:sldId id="1468" r:id="rId36"/>
    <p:sldId id="1461" r:id="rId37"/>
    <p:sldId id="1462" r:id="rId38"/>
    <p:sldId id="1467" r:id="rId39"/>
    <p:sldId id="1463" r:id="rId40"/>
    <p:sldId id="1447" r:id="rId41"/>
    <p:sldId id="1464" r:id="rId42"/>
    <p:sldId id="1450" r:id="rId43"/>
    <p:sldId id="1451" r:id="rId44"/>
    <p:sldId id="1452" r:id="rId45"/>
    <p:sldId id="1458" r:id="rId46"/>
    <p:sldId id="1459" r:id="rId47"/>
    <p:sldId id="1460" r:id="rId48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688687"/>
    <a:srgbClr val="00CAC5"/>
    <a:srgbClr val="DDDDDD"/>
    <a:srgbClr val="B2B2B2"/>
    <a:srgbClr val="FFFFFF"/>
    <a:srgbClr val="808080"/>
    <a:srgbClr val="5F5F5F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40" autoAdjust="0"/>
    <p:restoredTop sz="95083" autoAdjust="0"/>
  </p:normalViewPr>
  <p:slideViewPr>
    <p:cSldViewPr snapToObjects="1">
      <p:cViewPr varScale="1">
        <p:scale>
          <a:sx n="83" d="100"/>
          <a:sy n="83" d="100"/>
        </p:scale>
        <p:origin x="204" y="24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0862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etkowski" userId="49a26b4d3858674b" providerId="LiveId" clId="{4E757146-6B44-4191-A826-4989D0651544}"/>
    <pc:docChg chg="undo custSel addSld delSld modSld sldOrd">
      <pc:chgData name="Fabian Retkowski" userId="49a26b4d3858674b" providerId="LiveId" clId="{4E757146-6B44-4191-A826-4989D0651544}" dt="2018-03-18T19:30:25.619" v="739" actId="692"/>
      <pc:docMkLst>
        <pc:docMk/>
      </pc:docMkLst>
      <pc:sldChg chg="addSp delSp modSp">
        <pc:chgData name="Fabian Retkowski" userId="49a26b4d3858674b" providerId="LiveId" clId="{4E757146-6B44-4191-A826-4989D0651544}" dt="2018-03-18T19:30:25.619" v="739" actId="692"/>
        <pc:sldMkLst>
          <pc:docMk/>
          <pc:sldMk cId="2813544966" sldId="1401"/>
        </pc:sldMkLst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4" creationId="{9D5669E5-8B4F-4C55-87BD-35A5F12C7C48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5" creationId="{C40071B9-DEFE-4F41-9F08-8C4FD997E56B}"/>
          </ac:spMkLst>
        </pc:spChg>
        <pc:spChg chg="add del mod">
          <ac:chgData name="Fabian Retkowski" userId="49a26b4d3858674b" providerId="LiveId" clId="{4E757146-6B44-4191-A826-4989D0651544}" dt="2018-03-18T19:01:39.898" v="32" actId="478"/>
          <ac:spMkLst>
            <pc:docMk/>
            <pc:sldMk cId="2813544966" sldId="1401"/>
            <ac:spMk id="6" creationId="{047EC7C8-2B38-4702-9CC9-B7B1CD10A942}"/>
          </ac:spMkLst>
        </pc:spChg>
        <pc:spChg chg="mod">
          <ac:chgData name="Fabian Retkowski" userId="49a26b4d3858674b" providerId="LiveId" clId="{4E757146-6B44-4191-A826-4989D0651544}" dt="2018-03-18T18:55:54.948" v="3" actId="20577"/>
          <ac:spMkLst>
            <pc:docMk/>
            <pc:sldMk cId="2813544966" sldId="1401"/>
            <ac:spMk id="7" creationId="{2B70D4C0-9EAE-4B16-BA03-020FE8EFE9E5}"/>
          </ac:spMkLst>
        </pc:spChg>
        <pc:spChg chg="add mod">
          <ac:chgData name="Fabian Retkowski" userId="49a26b4d3858674b" providerId="LiveId" clId="{4E757146-6B44-4191-A826-4989D0651544}" dt="2018-03-18T19:30:25.619" v="739" actId="692"/>
          <ac:spMkLst>
            <pc:docMk/>
            <pc:sldMk cId="2813544966" sldId="1401"/>
            <ac:spMk id="8" creationId="{60369BD2-AAFC-4C88-8B01-587E7AF70BAA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29" creationId="{C36FB289-0D49-462B-BFD7-D843EF10CCA1}"/>
          </ac:spMkLst>
        </pc:spChg>
        <pc:spChg chg="mod">
          <ac:chgData name="Fabian Retkowski" userId="49a26b4d3858674b" providerId="LiveId" clId="{4E757146-6B44-4191-A826-4989D0651544}" dt="2018-03-18T19:00:38.778" v="27" actId="1076"/>
          <ac:spMkLst>
            <pc:docMk/>
            <pc:sldMk cId="2813544966" sldId="1401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1:37.453" v="31" actId="478"/>
          <ac:spMkLst>
            <pc:docMk/>
            <pc:sldMk cId="2813544966" sldId="1401"/>
            <ac:spMk id="32" creationId="{2D69E712-FAC9-44EB-9F53-D5256F3F37F7}"/>
          </ac:spMkLst>
        </pc:spChg>
        <pc:picChg chg="add del mod">
          <ac:chgData name="Fabian Retkowski" userId="49a26b4d3858674b" providerId="LiveId" clId="{4E757146-6B44-4191-A826-4989D0651544}" dt="2018-03-18T19:00:29.972" v="25" actId="1076"/>
          <ac:picMkLst>
            <pc:docMk/>
            <pc:sldMk cId="2813544966" sldId="1401"/>
            <ac:picMk id="3" creationId="{502777FD-8F9C-41A2-83F5-F4C8825B491F}"/>
          </ac:picMkLst>
        </pc:picChg>
        <pc:picChg chg="add mod modCrop">
          <ac:chgData name="Fabian Retkowski" userId="49a26b4d3858674b" providerId="LiveId" clId="{4E757146-6B44-4191-A826-4989D0651544}" dt="2018-03-18T19:28:18.109" v="712" actId="1076"/>
          <ac:picMkLst>
            <pc:docMk/>
            <pc:sldMk cId="2813544966" sldId="1401"/>
            <ac:picMk id="16" creationId="{014767F8-B059-4054-AC3B-FC020A1EB5C2}"/>
          </ac:picMkLst>
        </pc:picChg>
      </pc:sldChg>
      <pc:sldChg chg="addSp delSp modSp">
        <pc:chgData name="Fabian Retkowski" userId="49a26b4d3858674b" providerId="LiveId" clId="{4E757146-6B44-4191-A826-4989D0651544}" dt="2018-03-18T19:02:54.483" v="54" actId="478"/>
        <pc:sldMkLst>
          <pc:docMk/>
          <pc:sldMk cId="14909068" sldId="1404"/>
        </pc:sldMkLst>
        <pc:spChg chg="add del mod">
          <ac:chgData name="Fabian Retkowski" userId="49a26b4d3858674b" providerId="LiveId" clId="{4E757146-6B44-4191-A826-4989D0651544}" dt="2018-03-18T19:02:54.483" v="54" actId="478"/>
          <ac:spMkLst>
            <pc:docMk/>
            <pc:sldMk cId="14909068" sldId="1404"/>
            <ac:spMk id="3" creationId="{8C8FD1FC-8881-48AF-9E2C-9217F252B5F6}"/>
          </ac:spMkLst>
        </pc:spChg>
        <pc:spChg chg="mod">
          <ac:chgData name="Fabian Retkowski" userId="49a26b4d3858674b" providerId="LiveId" clId="{4E757146-6B44-4191-A826-4989D0651544}" dt="2018-03-18T18:56:11.176" v="4" actId="20577"/>
          <ac:spMkLst>
            <pc:docMk/>
            <pc:sldMk cId="14909068" sldId="1404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8:58:53.017" v="10" actId="1076"/>
          <ac:spMkLst>
            <pc:docMk/>
            <pc:sldMk cId="14909068" sldId="1404"/>
            <ac:spMk id="25" creationId="{4ED11819-7D94-4DD0-98CC-DBE4D41FEC99}"/>
          </ac:spMkLst>
        </pc:spChg>
        <pc:spChg chg="del">
          <ac:chgData name="Fabian Retkowski" userId="49a26b4d3858674b" providerId="LiveId" clId="{4E757146-6B44-4191-A826-4989D0651544}" dt="2018-03-18T19:02:53.015" v="53" actId="478"/>
          <ac:spMkLst>
            <pc:docMk/>
            <pc:sldMk cId="14909068" sldId="1404"/>
            <ac:spMk id="32" creationId="{2D69E712-FAC9-44EB-9F53-D5256F3F37F7}"/>
          </ac:spMkLst>
        </pc:spChg>
        <pc:spChg chg="mod">
          <ac:chgData name="Fabian Retkowski" userId="49a26b4d3858674b" providerId="LiveId" clId="{4E757146-6B44-4191-A826-4989D0651544}" dt="2018-03-18T18:59:06.654" v="13" actId="1076"/>
          <ac:spMkLst>
            <pc:docMk/>
            <pc:sldMk cId="14909068" sldId="1404"/>
            <ac:spMk id="37" creationId="{089E0ED9-FDFB-4A71-A2FA-D9C84C0C1AAB}"/>
          </ac:spMkLst>
        </pc:s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8" creationId="{D65F6CAF-BF30-41B4-860C-BD70FF9CD2A4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26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20.091" v="15" actId="1076"/>
          <ac:grpSpMkLst>
            <pc:docMk/>
            <pc:sldMk cId="14909068" sldId="1404"/>
            <ac:grpSpMk id="30" creationId="{00961C7C-79E2-4175-85FC-CF94106B5370}"/>
          </ac:grpSpMkLst>
        </pc:grpChg>
        <pc:grpChg chg="del">
          <ac:chgData name="Fabian Retkowski" userId="49a26b4d3858674b" providerId="LiveId" clId="{4E757146-6B44-4191-A826-4989D0651544}" dt="2018-03-18T18:58:58.775" v="12" actId="478"/>
          <ac:grpSpMkLst>
            <pc:docMk/>
            <pc:sldMk cId="14909068" sldId="1404"/>
            <ac:grpSpMk id="34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38" creationId="{00961C7C-79E2-4175-85FC-CF94106B5370}"/>
          </ac:grpSpMkLst>
        </pc:grpChg>
        <pc:grpChg chg="mod">
          <ac:chgData name="Fabian Retkowski" userId="49a26b4d3858674b" providerId="LiveId" clId="{4E757146-6B44-4191-A826-4989D0651544}" dt="2018-03-18T18:59:06.654" v="13" actId="1076"/>
          <ac:grpSpMkLst>
            <pc:docMk/>
            <pc:sldMk cId="14909068" sldId="1404"/>
            <ac:grpSpMk id="41" creationId="{00961C7C-79E2-4175-85FC-CF94106B5370}"/>
          </ac:grpSpMkLst>
        </pc:grpChg>
        <pc:picChg chg="del mod">
          <ac:chgData name="Fabian Retkowski" userId="49a26b4d3858674b" providerId="LiveId" clId="{4E757146-6B44-4191-A826-4989D0651544}" dt="2018-03-18T18:58:56.241" v="11" actId="478"/>
          <ac:picMkLst>
            <pc:docMk/>
            <pc:sldMk cId="14909068" sldId="1404"/>
            <ac:picMk id="23" creationId="{83F849B1-258C-41A2-BE51-3138C6A854FF}"/>
          </ac:picMkLst>
        </pc:picChg>
        <pc:picChg chg="del mod">
          <ac:chgData name="Fabian Retkowski" userId="49a26b4d3858674b" providerId="LiveId" clId="{4E757146-6B44-4191-A826-4989D0651544}" dt="2018-03-18T19:02:41.179" v="49" actId="478"/>
          <ac:picMkLst>
            <pc:docMk/>
            <pc:sldMk cId="14909068" sldId="1404"/>
            <ac:picMk id="24" creationId="{7FCAFB31-803C-4FD6-9D20-15C700C94858}"/>
          </ac:picMkLst>
        </pc:picChg>
        <pc:picChg chg="mod">
          <ac:chgData name="Fabian Retkowski" userId="49a26b4d3858674b" providerId="LiveId" clId="{4E757146-6B44-4191-A826-4989D0651544}" dt="2018-03-18T19:02:48.268" v="52" actId="1076"/>
          <ac:picMkLst>
            <pc:docMk/>
            <pc:sldMk cId="14909068" sldId="1404"/>
            <ac:picMk id="44" creationId="{244EF0D4-B033-4FEA-8D24-1C4D1E64AEC7}"/>
          </ac:picMkLst>
        </pc:picChg>
        <pc:picChg chg="add mod">
          <ac:chgData name="Fabian Retkowski" userId="49a26b4d3858674b" providerId="LiveId" clId="{4E757146-6B44-4191-A826-4989D0651544}" dt="2018-03-18T18:59:38.130" v="20" actId="1076"/>
          <ac:picMkLst>
            <pc:docMk/>
            <pc:sldMk cId="14909068" sldId="1404"/>
            <ac:picMk id="45" creationId="{52C6561D-36AE-43CD-8908-08E8D745F96D}"/>
          </ac:picMkLst>
        </pc:picChg>
      </pc:sldChg>
      <pc:sldChg chg="addSp delSp modSp ord">
        <pc:chgData name="Fabian Retkowski" userId="49a26b4d3858674b" providerId="LiveId" clId="{4E757146-6B44-4191-A826-4989D0651544}" dt="2018-03-18T19:26:59.906" v="710" actId="1076"/>
        <pc:sldMkLst>
          <pc:docMk/>
          <pc:sldMk cId="4227413170" sldId="1405"/>
        </pc:sldMkLst>
        <pc:spChg chg="mod">
          <ac:chgData name="Fabian Retkowski" userId="49a26b4d3858674b" providerId="LiveId" clId="{4E757146-6B44-4191-A826-4989D0651544}" dt="2018-03-18T19:18:43.273" v="571" actId="20577"/>
          <ac:spMkLst>
            <pc:docMk/>
            <pc:sldMk cId="4227413170" sldId="1405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22:29.438" v="636" actId="20577"/>
          <ac:spMkLst>
            <pc:docMk/>
            <pc:sldMk cId="4227413170" sldId="1405"/>
            <ac:spMk id="32" creationId="{2D69E712-FAC9-44EB-9F53-D5256F3F37F7}"/>
          </ac:spMkLst>
        </pc:spChg>
        <pc:spChg chg="add mod">
          <ac:chgData name="Fabian Retkowski" userId="49a26b4d3858674b" providerId="LiveId" clId="{4E757146-6B44-4191-A826-4989D0651544}" dt="2018-03-18T19:25:54.372" v="685" actId="1076"/>
          <ac:spMkLst>
            <pc:docMk/>
            <pc:sldMk cId="4227413170" sldId="1405"/>
            <ac:spMk id="36" creationId="{7F232106-EBB0-4515-8481-AC77FC1B5232}"/>
          </ac:spMkLst>
        </pc:spChg>
        <pc:spChg chg="add mod">
          <ac:chgData name="Fabian Retkowski" userId="49a26b4d3858674b" providerId="LiveId" clId="{4E757146-6B44-4191-A826-4989D0651544}" dt="2018-03-18T19:26:44.497" v="705" actId="1076"/>
          <ac:spMkLst>
            <pc:docMk/>
            <pc:sldMk cId="4227413170" sldId="1405"/>
            <ac:spMk id="64" creationId="{49750BB6-9A4C-4D93-83F6-9C773956EC3E}"/>
          </ac:spMkLst>
        </pc:spChg>
        <pc:spChg chg="add mod">
          <ac:chgData name="Fabian Retkowski" userId="49a26b4d3858674b" providerId="LiveId" clId="{4E757146-6B44-4191-A826-4989D0651544}" dt="2018-03-18T19:26:59.906" v="710" actId="1076"/>
          <ac:spMkLst>
            <pc:docMk/>
            <pc:sldMk cId="4227413170" sldId="1405"/>
            <ac:spMk id="65" creationId="{B2E65EE7-4AA6-47C5-B351-8418D6523367}"/>
          </ac:spMkLst>
        </pc:spChg>
        <pc:grpChg chg="del">
          <ac:chgData name="Fabian Retkowski" userId="49a26b4d3858674b" providerId="LiveId" clId="{4E757146-6B44-4191-A826-4989D0651544}" dt="2018-03-18T19:08:15.714" v="250" actId="478"/>
          <ac:grpSpMkLst>
            <pc:docMk/>
            <pc:sldMk cId="4227413170" sldId="1405"/>
            <ac:grpSpMk id="19" creationId="{052C499B-D6DC-44DA-ABC8-A17361B2EAE4}"/>
          </ac:grpSpMkLst>
        </pc:grpChg>
        <pc:grpChg chg="del">
          <ac:chgData name="Fabian Retkowski" userId="49a26b4d3858674b" providerId="LiveId" clId="{4E757146-6B44-4191-A826-4989D0651544}" dt="2018-03-18T19:08:19.317" v="252" actId="478"/>
          <ac:grpSpMkLst>
            <pc:docMk/>
            <pc:sldMk cId="4227413170" sldId="1405"/>
            <ac:grpSpMk id="26" creationId="{CA037F88-3F3D-44BC-AE85-53905A1C9F2E}"/>
          </ac:grpSpMkLst>
        </pc:grpChg>
        <pc:grpChg chg="del">
          <ac:chgData name="Fabian Retkowski" userId="49a26b4d3858674b" providerId="LiveId" clId="{4E757146-6B44-4191-A826-4989D0651544}" dt="2018-03-18T19:08:17.674" v="251" actId="478"/>
          <ac:grpSpMkLst>
            <pc:docMk/>
            <pc:sldMk cId="4227413170" sldId="1405"/>
            <ac:grpSpMk id="52" creationId="{751C4489-A28F-4846-B495-4BC70D2FBF6A}"/>
          </ac:grpSpMkLst>
        </pc:grp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08:21.132" v="253" actId="478"/>
          <ac:picMkLst>
            <pc:docMk/>
            <pc:sldMk cId="4227413170" sldId="1405"/>
            <ac:picMk id="4" creationId="{D4893D06-99AE-49C6-B987-AEC2E55CCF67}"/>
          </ac:picMkLst>
        </pc:picChg>
        <pc:picChg chg="del">
          <ac:chgData name="Fabian Retkowski" userId="49a26b4d3858674b" providerId="LiveId" clId="{4E757146-6B44-4191-A826-4989D0651544}" dt="2018-03-18T19:06:24.347" v="166" actId="478"/>
          <ac:picMkLst>
            <pc:docMk/>
            <pc:sldMk cId="4227413170" sldId="1405"/>
            <ac:picMk id="5" creationId="{E50FC851-CA33-414A-92B1-EC19AC1109BC}"/>
          </ac:picMkLst>
        </pc:picChg>
        <pc:picChg chg="mod">
          <ac:chgData name="Fabian Retkowski" userId="49a26b4d3858674b" providerId="LiveId" clId="{4E757146-6B44-4191-A826-4989D0651544}" dt="2018-03-18T19:11:44.024" v="412" actId="1076"/>
          <ac:picMkLst>
            <pc:docMk/>
            <pc:sldMk cId="4227413170" sldId="1405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38.137" v="410" actId="478"/>
          <ac:picMkLst>
            <pc:docMk/>
            <pc:sldMk cId="4227413170" sldId="1405"/>
            <ac:picMk id="18" creationId="{7407E6BB-23F5-47DC-BDAC-C59555B5979B}"/>
          </ac:picMkLst>
        </pc:picChg>
        <pc:picChg chg="del mod">
          <ac:chgData name="Fabian Retkowski" userId="49a26b4d3858674b" providerId="LiveId" clId="{4E757146-6B44-4191-A826-4989D0651544}" dt="2018-03-18T19:06:07.961" v="159" actId="478"/>
          <ac:picMkLst>
            <pc:docMk/>
            <pc:sldMk cId="4227413170" sldId="1405"/>
            <ac:picMk id="24" creationId="{45B95ACF-9121-48F3-BECE-532E2973BF43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06:06.315" v="158" actId="478"/>
          <ac:picMkLst>
            <pc:docMk/>
            <pc:sldMk cId="4227413170" sldId="1405"/>
            <ac:picMk id="30" creationId="{EEF2C795-84CD-437A-AA1D-503E293B1073}"/>
          </ac:picMkLst>
        </pc:picChg>
        <pc:picChg chg="del">
          <ac:chgData name="Fabian Retkowski" userId="49a26b4d3858674b" providerId="LiveId" clId="{4E757146-6B44-4191-A826-4989D0651544}" dt="2018-03-18T19:07:40.364" v="218" actId="478"/>
          <ac:picMkLst>
            <pc:docMk/>
            <pc:sldMk cId="4227413170" sldId="1405"/>
            <ac:picMk id="31" creationId="{47914909-D617-486A-9F0D-9B76F8C06101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3" creationId="{B28C96B7-58CE-4A58-950A-53403D644379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4" creationId="{E21D0704-EC5E-43C9-ABDF-94A0B0DA1156}"/>
          </ac:picMkLst>
        </pc:picChg>
        <pc:picChg chg="add 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5" creationId="{BBDBFDC9-87EA-4901-B178-72E81419EB21}"/>
          </ac:picMkLst>
        </pc:picChg>
        <pc:picChg chg="add mod">
          <ac:chgData name="Fabian Retkowski" userId="49a26b4d3858674b" providerId="LiveId" clId="{4E757146-6B44-4191-A826-4989D0651544}" dt="2018-03-18T19:09:50.161" v="373" actId="1076"/>
          <ac:picMkLst>
            <pc:docMk/>
            <pc:sldMk cId="4227413170" sldId="1405"/>
            <ac:picMk id="37" creationId="{E70ABC2A-21C1-4521-86F4-F07D9138A2C2}"/>
          </ac:picMkLst>
        </pc:picChg>
        <pc:picChg chg="mod">
          <ac:chgData name="Fabian Retkowski" userId="49a26b4d3858674b" providerId="LiveId" clId="{4E757146-6B44-4191-A826-4989D0651544}" dt="2018-03-18T19:09:29.736" v="369" actId="1035"/>
          <ac:picMkLst>
            <pc:docMk/>
            <pc:sldMk cId="4227413170" sldId="1405"/>
            <ac:picMk id="38" creationId="{746480AE-6F37-4657-9973-944CB602FEAC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39" creationId="{59E4F470-3BF2-4242-B051-3B3C86B58466}"/>
          </ac:picMkLst>
        </pc:picChg>
        <pc:picChg chg="add mod">
          <ac:chgData name="Fabian Retkowski" userId="49a26b4d3858674b" providerId="LiveId" clId="{4E757146-6B44-4191-A826-4989D0651544}" dt="2018-03-18T19:10:06.658" v="377" actId="1076"/>
          <ac:picMkLst>
            <pc:docMk/>
            <pc:sldMk cId="4227413170" sldId="1405"/>
            <ac:picMk id="40" creationId="{45055739-312E-41CD-B4DC-33665041C9F9}"/>
          </ac:picMkLst>
        </pc:picChg>
        <pc:picChg chg="add mod">
          <ac:chgData name="Fabian Retkowski" userId="49a26b4d3858674b" providerId="LiveId" clId="{4E757146-6B44-4191-A826-4989D0651544}" dt="2018-03-18T19:23:28.959" v="642" actId="1076"/>
          <ac:picMkLst>
            <pc:docMk/>
            <pc:sldMk cId="4227413170" sldId="1405"/>
            <ac:picMk id="2050" creationId="{B91A4766-2B04-45CE-8659-C0F68914C54D}"/>
          </ac:picMkLst>
        </pc:picChg>
        <pc:cxnChg chg="add del mod">
          <ac:chgData name="Fabian Retkowski" userId="49a26b4d3858674b" providerId="LiveId" clId="{4E757146-6B44-4191-A826-4989D0651544}" dt="2018-03-18T19:25:27.313" v="676" actId="478"/>
          <ac:cxnSpMkLst>
            <pc:docMk/>
            <pc:sldMk cId="4227413170" sldId="1405"/>
            <ac:cxnSpMk id="6" creationId="{923D8444-000F-4028-A124-94EBB97B8E45}"/>
          </ac:cxnSpMkLst>
        </pc:cxnChg>
        <pc:cxnChg chg="add mod">
          <ac:chgData name="Fabian Retkowski" userId="49a26b4d3858674b" providerId="LiveId" clId="{4E757146-6B44-4191-A826-4989D0651544}" dt="2018-03-18T19:24:57.602" v="667" actId="14100"/>
          <ac:cxnSpMkLst>
            <pc:docMk/>
            <pc:sldMk cId="4227413170" sldId="1405"/>
            <ac:cxnSpMk id="41" creationId="{277B4606-4EC0-4497-AF32-43C769E6500B}"/>
          </ac:cxnSpMkLst>
        </pc:cxnChg>
        <pc:cxnChg chg="add mod">
          <ac:chgData name="Fabian Retkowski" userId="49a26b4d3858674b" providerId="LiveId" clId="{4E757146-6B44-4191-A826-4989D0651544}" dt="2018-03-18T19:24:34.023" v="656" actId="17032"/>
          <ac:cxnSpMkLst>
            <pc:docMk/>
            <pc:sldMk cId="4227413170" sldId="1405"/>
            <ac:cxnSpMk id="43" creationId="{CB8AA67F-0E40-46A7-BDE3-38A313BF9775}"/>
          </ac:cxnSpMkLst>
        </pc:cxnChg>
        <pc:cxnChg chg="add mod">
          <ac:chgData name="Fabian Retkowski" userId="49a26b4d3858674b" providerId="LiveId" clId="{4E757146-6B44-4191-A826-4989D0651544}" dt="2018-03-18T19:25:19.711" v="675" actId="1038"/>
          <ac:cxnSpMkLst>
            <pc:docMk/>
            <pc:sldMk cId="4227413170" sldId="1405"/>
            <ac:cxnSpMk id="45" creationId="{5FDEB570-AB18-4AD5-8128-4B72C377FAEA}"/>
          </ac:cxnSpMkLst>
        </pc:cxnChg>
        <pc:cxnChg chg="add mod">
          <ac:chgData name="Fabian Retkowski" userId="49a26b4d3858674b" providerId="LiveId" clId="{4E757146-6B44-4191-A826-4989D0651544}" dt="2018-03-18T19:25:46.136" v="682" actId="14100"/>
          <ac:cxnSpMkLst>
            <pc:docMk/>
            <pc:sldMk cId="4227413170" sldId="1405"/>
            <ac:cxnSpMk id="51" creationId="{4F801B25-6352-471A-895B-24C41DA48EE1}"/>
          </ac:cxnSpMkLst>
        </pc:cxnChg>
        <pc:cxnChg chg="add mod">
          <ac:chgData name="Fabian Retkowski" userId="49a26b4d3858674b" providerId="LiveId" clId="{4E757146-6B44-4191-A826-4989D0651544}" dt="2018-03-18T19:25:33.615" v="680" actId="1076"/>
          <ac:cxnSpMkLst>
            <pc:docMk/>
            <pc:sldMk cId="4227413170" sldId="1405"/>
            <ac:cxnSpMk id="55" creationId="{663114D3-1011-4891-83D1-22CEA0BDF4B6}"/>
          </ac:cxnSpMkLst>
        </pc:cxnChg>
        <pc:cxnChg chg="add mod">
          <ac:chgData name="Fabian Retkowski" userId="49a26b4d3858674b" providerId="LiveId" clId="{4E757146-6B44-4191-A826-4989D0651544}" dt="2018-03-18T19:26:07.717" v="688" actId="14100"/>
          <ac:cxnSpMkLst>
            <pc:docMk/>
            <pc:sldMk cId="4227413170" sldId="1405"/>
            <ac:cxnSpMk id="56" creationId="{51C3534C-EFF4-4035-A4F1-7C807D1BA931}"/>
          </ac:cxnSpMkLst>
        </pc:cxnChg>
        <pc:cxnChg chg="add mod">
          <ac:chgData name="Fabian Retkowski" userId="49a26b4d3858674b" providerId="LiveId" clId="{4E757146-6B44-4191-A826-4989D0651544}" dt="2018-03-18T19:26:19.851" v="693" actId="1038"/>
          <ac:cxnSpMkLst>
            <pc:docMk/>
            <pc:sldMk cId="4227413170" sldId="1405"/>
            <ac:cxnSpMk id="62" creationId="{0E10A7BE-4FEC-4823-9223-15373A00824F}"/>
          </ac:cxnSpMkLst>
        </pc:cxnChg>
      </pc:sldChg>
      <pc:sldChg chg="addSp modSp">
        <pc:chgData name="Fabian Retkowski" userId="49a26b4d3858674b" providerId="LiveId" clId="{4E757146-6B44-4191-A826-4989D0651544}" dt="2018-03-18T19:22:06.911" v="625" actId="20577"/>
        <pc:sldMkLst>
          <pc:docMk/>
          <pc:sldMk cId="1847193473" sldId="1406"/>
        </pc:sldMkLst>
        <pc:spChg chg="mod">
          <ac:chgData name="Fabian Retkowski" userId="49a26b4d3858674b" providerId="LiveId" clId="{4E757146-6B44-4191-A826-4989D0651544}" dt="2018-03-18T19:22:06.911" v="625" actId="20577"/>
          <ac:spMkLst>
            <pc:docMk/>
            <pc:sldMk cId="1847193473" sldId="1406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22:02.018" v="623" actId="1076"/>
          <ac:picMkLst>
            <pc:docMk/>
            <pc:sldMk cId="1847193473" sldId="1406"/>
            <ac:picMk id="15" creationId="{F521D636-7F13-4E88-9AD7-34BFD01A40CA}"/>
          </ac:picMkLst>
        </pc:picChg>
      </pc:sldChg>
      <pc:sldChg chg="modSp">
        <pc:chgData name="Fabian Retkowski" userId="49a26b4d3858674b" providerId="LiveId" clId="{4E757146-6B44-4191-A826-4989D0651544}" dt="2018-03-18T18:55:09.744" v="0" actId="20577"/>
        <pc:sldMkLst>
          <pc:docMk/>
          <pc:sldMk cId="2238849518" sldId="1407"/>
        </pc:sldMkLst>
        <pc:spChg chg="mod">
          <ac:chgData name="Fabian Retkowski" userId="49a26b4d3858674b" providerId="LiveId" clId="{4E757146-6B44-4191-A826-4989D0651544}" dt="2018-03-18T18:55:09.744" v="0" actId="20577"/>
          <ac:spMkLst>
            <pc:docMk/>
            <pc:sldMk cId="2238849518" sldId="1407"/>
            <ac:spMk id="216" creationId="{00000000-0000-0000-0000-000000000000}"/>
          </ac:spMkLst>
        </pc:spChg>
      </pc:sldChg>
      <pc:sldChg chg="addSp delSp modSp add">
        <pc:chgData name="Fabian Retkowski" userId="49a26b4d3858674b" providerId="LiveId" clId="{4E757146-6B44-4191-A826-4989D0651544}" dt="2018-03-18T19:21:55.296" v="620" actId="478"/>
        <pc:sldMkLst>
          <pc:docMk/>
          <pc:sldMk cId="2797974771" sldId="1418"/>
        </pc:sldMkLst>
        <pc:spChg chg="add del mod">
          <ac:chgData name="Fabian Retkowski" userId="49a26b4d3858674b" providerId="LiveId" clId="{4E757146-6B44-4191-A826-4989D0651544}" dt="2018-03-18T19:02:15.563" v="41" actId="478"/>
          <ac:spMkLst>
            <pc:docMk/>
            <pc:sldMk cId="2797974771" sldId="1418"/>
            <ac:spMk id="6" creationId="{48155414-4C16-4CF0-B480-1EEF7D590B74}"/>
          </ac:spMkLst>
        </pc:spChg>
        <pc:spChg chg="del">
          <ac:chgData name="Fabian Retkowski" userId="49a26b4d3858674b" providerId="LiveId" clId="{4E757146-6B44-4191-A826-4989D0651544}" dt="2018-03-18T19:21:55.296" v="620" actId="478"/>
          <ac:spMkLst>
            <pc:docMk/>
            <pc:sldMk cId="2797974771" sldId="1418"/>
            <ac:spMk id="29" creationId="{C36FB289-0D49-462B-BFD7-D843EF10CCA1}"/>
          </ac:spMkLst>
        </pc:spChg>
        <pc:spChg chg="del">
          <ac:chgData name="Fabian Retkowski" userId="49a26b4d3858674b" providerId="LiveId" clId="{4E757146-6B44-4191-A826-4989D0651544}" dt="2018-03-18T19:21:52.931" v="619" actId="478"/>
          <ac:spMkLst>
            <pc:docMk/>
            <pc:sldMk cId="2797974771" sldId="1418"/>
            <ac:spMk id="31" creationId="{BACB8E64-7ACC-4E70-8259-06AFFF1CBB05}"/>
          </ac:spMkLst>
        </pc:spChg>
        <pc:spChg chg="del">
          <ac:chgData name="Fabian Retkowski" userId="49a26b4d3858674b" providerId="LiveId" clId="{4E757146-6B44-4191-A826-4989D0651544}" dt="2018-03-18T19:02:13.010" v="40" actId="478"/>
          <ac:spMkLst>
            <pc:docMk/>
            <pc:sldMk cId="2797974771" sldId="1418"/>
            <ac:spMk id="32" creationId="{2D69E712-FAC9-44EB-9F53-D5256F3F37F7}"/>
          </ac:spMkLst>
        </pc:spChg>
        <pc:picChg chg="del">
          <ac:chgData name="Fabian Retkowski" userId="49a26b4d3858674b" providerId="LiveId" clId="{4E757146-6B44-4191-A826-4989D0651544}" dt="2018-03-18T19:21:48.357" v="618" actId="478"/>
          <ac:picMkLst>
            <pc:docMk/>
            <pc:sldMk cId="2797974771" sldId="1418"/>
            <ac:picMk id="3" creationId="{502777FD-8F9C-41A2-83F5-F4C8825B491F}"/>
          </ac:picMkLst>
        </pc:picChg>
        <pc:picChg chg="add mod">
          <ac:chgData name="Fabian Retkowski" userId="49a26b4d3858674b" providerId="LiveId" clId="{4E757146-6B44-4191-A826-4989D0651544}" dt="2018-03-18T19:02:29.566" v="47" actId="1076"/>
          <ac:picMkLst>
            <pc:docMk/>
            <pc:sldMk cId="2797974771" sldId="1418"/>
            <ac:picMk id="16" creationId="{E5C981A6-AE42-45A9-B07D-A747D2EA8BFA}"/>
          </ac:picMkLst>
        </pc:picChg>
      </pc:sldChg>
      <pc:sldChg chg="add del">
        <pc:chgData name="Fabian Retkowski" userId="49a26b4d3858674b" providerId="LiveId" clId="{4E757146-6B44-4191-A826-4989D0651544}" dt="2018-03-18T19:01:30.103" v="29" actId="692"/>
        <pc:sldMkLst>
          <pc:docMk/>
          <pc:sldMk cId="4290560296" sldId="1418"/>
        </pc:sldMkLst>
      </pc:sldChg>
      <pc:sldChg chg="modSp add del">
        <pc:chgData name="Fabian Retkowski" userId="49a26b4d3858674b" providerId="LiveId" clId="{4E757146-6B44-4191-A826-4989D0651544}" dt="2018-03-18T19:10:21.923" v="379" actId="2696"/>
        <pc:sldMkLst>
          <pc:docMk/>
          <pc:sldMk cId="738102842" sldId="1419"/>
        </pc:sldMkLst>
        <pc:picChg chg="mod">
          <ac:chgData name="Fabian Retkowski" userId="49a26b4d3858674b" providerId="LiveId" clId="{4E757146-6B44-4191-A826-4989D0651544}" dt="2018-03-18T19:09:57.190" v="375" actId="1076"/>
          <ac:picMkLst>
            <pc:docMk/>
            <pc:sldMk cId="738102842" sldId="1419"/>
            <ac:picMk id="24" creationId="{45B95ACF-9121-48F3-BECE-532E2973BF43}"/>
          </ac:picMkLst>
        </pc:picChg>
      </pc:sldChg>
      <pc:sldChg chg="delSp modSp add">
        <pc:chgData name="Fabian Retkowski" userId="49a26b4d3858674b" providerId="LiveId" clId="{4E757146-6B44-4191-A826-4989D0651544}" dt="2018-03-18T19:21:16.317" v="613" actId="20577"/>
        <pc:sldMkLst>
          <pc:docMk/>
          <pc:sldMk cId="1457578782" sldId="1419"/>
        </pc:sldMkLst>
        <pc:spChg chg="mod">
          <ac:chgData name="Fabian Retkowski" userId="49a26b4d3858674b" providerId="LiveId" clId="{4E757146-6B44-4191-A826-4989D0651544}" dt="2018-03-18T19:21:16.317" v="613" actId="20577"/>
          <ac:spMkLst>
            <pc:docMk/>
            <pc:sldMk cId="1457578782" sldId="1419"/>
            <ac:spMk id="7" creationId="{2B70D4C0-9EAE-4B16-BA03-020FE8EFE9E5}"/>
          </ac:spMkLst>
        </pc:spChg>
        <pc:spChg chg="mod">
          <ac:chgData name="Fabian Retkowski" userId="49a26b4d3858674b" providerId="LiveId" clId="{4E757146-6B44-4191-A826-4989D0651544}" dt="2018-03-18T19:12:14.367" v="456" actId="1076"/>
          <ac:spMkLst>
            <pc:docMk/>
            <pc:sldMk cId="1457578782" sldId="1419"/>
            <ac:spMk id="32" creationId="{2D69E712-FAC9-44EB-9F53-D5256F3F37F7}"/>
          </ac:spMkLst>
        </pc:spChg>
        <pc:spChg chg="del">
          <ac:chgData name="Fabian Retkowski" userId="49a26b4d3858674b" providerId="LiveId" clId="{4E757146-6B44-4191-A826-4989D0651544}" dt="2018-03-18T19:11:58.025" v="415" actId="478"/>
          <ac:spMkLst>
            <pc:docMk/>
            <pc:sldMk cId="1457578782" sldId="1419"/>
            <ac:spMk id="36" creationId="{7F232106-EBB0-4515-8481-AC77FC1B5232}"/>
          </ac:spMkLst>
        </pc:sp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" creationId="{A1452FAE-DD33-4A25-A9E3-BF251F663A85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15" creationId="{67407022-543E-444C-B212-15D026EF8F30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29" creationId="{8371746A-EC8F-435F-9F93-D01D7381D5C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3" creationId="{B28C96B7-58CE-4A58-950A-53403D644379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4" creationId="{E21D0704-EC5E-43C9-ABDF-94A0B0DA115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5" creationId="{BBDBFDC9-87EA-4901-B178-72E81419EB21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7" creationId="{E70ABC2A-21C1-4521-86F4-F07D9138A2C2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8" creationId="{746480AE-6F37-4657-9973-944CB602FEAC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39" creationId="{59E4F470-3BF2-4242-B051-3B3C86B58466}"/>
          </ac:picMkLst>
        </pc:picChg>
        <pc:picChg chg="del">
          <ac:chgData name="Fabian Retkowski" userId="49a26b4d3858674b" providerId="LiveId" clId="{4E757146-6B44-4191-A826-4989D0651544}" dt="2018-03-18T19:11:55.461" v="414" actId="478"/>
          <ac:picMkLst>
            <pc:docMk/>
            <pc:sldMk cId="1457578782" sldId="1419"/>
            <ac:picMk id="40" creationId="{45055739-312E-41CD-B4DC-33665041C9F9}"/>
          </ac:picMkLst>
        </pc:picChg>
      </pc:sldChg>
      <pc:sldChg chg="addSp delSp modSp add ord">
        <pc:chgData name="Fabian Retkowski" userId="49a26b4d3858674b" providerId="LiveId" clId="{4E757146-6B44-4191-A826-4989D0651544}" dt="2018-03-18T19:21:23.814" v="617" actId="20577"/>
        <pc:sldMkLst>
          <pc:docMk/>
          <pc:sldMk cId="963212184" sldId="1420"/>
        </pc:sldMkLst>
        <pc:spChg chg="add del mod">
          <ac:chgData name="Fabian Retkowski" userId="49a26b4d3858674b" providerId="LiveId" clId="{4E757146-6B44-4191-A826-4989D0651544}" dt="2018-03-18T19:13:17.792" v="461" actId="478"/>
          <ac:spMkLst>
            <pc:docMk/>
            <pc:sldMk cId="963212184" sldId="1420"/>
            <ac:spMk id="3" creationId="{B46A67B3-988B-4A75-AF2B-5C674BB70F10}"/>
          </ac:spMkLst>
        </pc:spChg>
        <pc:spChg chg="add del">
          <ac:chgData name="Fabian Retkowski" userId="49a26b4d3858674b" providerId="LiveId" clId="{4E757146-6B44-4191-A826-4989D0651544}" dt="2018-03-18T19:13:19.017" v="463" actId="20577"/>
          <ac:spMkLst>
            <pc:docMk/>
            <pc:sldMk cId="963212184" sldId="1420"/>
            <ac:spMk id="4" creationId="{536B8CF1-E66D-4527-9B54-F3076E501DC4}"/>
          </ac:spMkLst>
        </pc:spChg>
        <pc:spChg chg="add del">
          <ac:chgData name="Fabian Retkowski" userId="49a26b4d3858674b" providerId="LiveId" clId="{4E757146-6B44-4191-A826-4989D0651544}" dt="2018-03-18T19:13:26.605" v="465" actId="478"/>
          <ac:spMkLst>
            <pc:docMk/>
            <pc:sldMk cId="963212184" sldId="1420"/>
            <ac:spMk id="5" creationId="{17615E4F-5BDF-49CA-8880-4246ECA8B03B}"/>
          </ac:spMkLst>
        </pc:spChg>
        <pc:spChg chg="add del">
          <ac:chgData name="Fabian Retkowski" userId="49a26b4d3858674b" providerId="LiveId" clId="{4E757146-6B44-4191-A826-4989D0651544}" dt="2018-03-18T19:14:05.466" v="467" actId="20577"/>
          <ac:spMkLst>
            <pc:docMk/>
            <pc:sldMk cId="963212184" sldId="1420"/>
            <ac:spMk id="6" creationId="{24DB3B5A-3268-4360-83A1-A14CC5F4AD8A}"/>
          </ac:spMkLst>
        </pc:spChg>
        <pc:spChg chg="mod">
          <ac:chgData name="Fabian Retkowski" userId="49a26b4d3858674b" providerId="LiveId" clId="{4E757146-6B44-4191-A826-4989D0651544}" dt="2018-03-18T19:21:23.814" v="617" actId="20577"/>
          <ac:spMkLst>
            <pc:docMk/>
            <pc:sldMk cId="963212184" sldId="1420"/>
            <ac:spMk id="7" creationId="{2B70D4C0-9EAE-4B16-BA03-020FE8EFE9E5}"/>
          </ac:spMkLst>
        </pc:spChg>
        <pc:spChg chg="del">
          <ac:chgData name="Fabian Retkowski" userId="49a26b4d3858674b" providerId="LiveId" clId="{4E757146-6B44-4191-A826-4989D0651544}" dt="2018-03-18T19:13:11.224" v="460" actId="478"/>
          <ac:spMkLst>
            <pc:docMk/>
            <pc:sldMk cId="963212184" sldId="1420"/>
            <ac:spMk id="32" creationId="{2D69E712-FAC9-44EB-9F53-D5256F3F37F7}"/>
          </ac:spMkLst>
        </pc:sp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8" creationId="{1A87314B-349B-47D1-AF62-A79B938D9AC8}"/>
          </ac:picMkLst>
        </pc:picChg>
        <pc:picChg chg="add del">
          <ac:chgData name="Fabian Retkowski" userId="49a26b4d3858674b" providerId="LiveId" clId="{4E757146-6B44-4191-A826-4989D0651544}" dt="2018-03-18T19:13:09.621" v="459" actId="20577"/>
          <ac:picMkLst>
            <pc:docMk/>
            <pc:sldMk cId="963212184" sldId="1420"/>
            <ac:picMk id="10" creationId="{003A5606-31D8-436D-8BB5-88E298EE3753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1" creationId="{5C48183E-5396-4064-B17B-040503B74E91}"/>
          </ac:picMkLst>
        </pc:picChg>
        <pc:picChg chg="add del mod or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3" creationId="{F8AB2FB3-F386-408F-A807-2B3F52459072}"/>
          </ac:picMkLst>
        </pc:picChg>
        <pc:picChg chg="add del mod">
          <ac:chgData name="Fabian Retkowski" userId="49a26b4d3858674b" providerId="LiveId" clId="{4E757146-6B44-4191-A826-4989D0651544}" dt="2018-03-18T19:19:08.670" v="594" actId="20577"/>
          <ac:picMkLst>
            <pc:docMk/>
            <pc:sldMk cId="963212184" sldId="1420"/>
            <ac:picMk id="14" creationId="{D1C0AAE2-BEA8-4E7B-BCEF-27E678CAD618}"/>
          </ac:picMkLst>
        </pc:picChg>
        <pc:picChg chg="add del mod">
          <ac:chgData name="Fabian Retkowski" userId="49a26b4d3858674b" providerId="LiveId" clId="{4E757146-6B44-4191-A826-4989D0651544}" dt="2018-03-18T19:19:41.370" v="603" actId="478"/>
          <ac:picMkLst>
            <pc:docMk/>
            <pc:sldMk cId="963212184" sldId="1420"/>
            <ac:picMk id="15" creationId="{E26A5F07-D2D0-429E-A8A8-C6B1EC2C74CF}"/>
          </ac:picMkLst>
        </pc:picChg>
        <pc:picChg chg="add del mod">
          <ac:chgData name="Fabian Retkowski" userId="49a26b4d3858674b" providerId="LiveId" clId="{4E757146-6B44-4191-A826-4989D0651544}" dt="2018-03-18T19:19:42.925" v="604" actId="478"/>
          <ac:picMkLst>
            <pc:docMk/>
            <pc:sldMk cId="963212184" sldId="1420"/>
            <ac:picMk id="16" creationId="{893117B4-C8E0-4588-918C-3DABE0AF199B}"/>
          </ac:picMkLst>
        </pc:picChg>
        <pc:picChg chg="add del mod ord">
          <ac:chgData name="Fabian Retkowski" userId="49a26b4d3858674b" providerId="LiveId" clId="{4E757146-6B44-4191-A826-4989D0651544}" dt="2018-03-18T19:19:44.590" v="605" actId="478"/>
          <ac:picMkLst>
            <pc:docMk/>
            <pc:sldMk cId="963212184" sldId="1420"/>
            <ac:picMk id="18" creationId="{27D12416-4C99-41BD-AB76-D4FBB288409C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1" creationId="{86EC6296-D0C7-477E-A0AD-C0449ADAFBEF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2" creationId="{DB65133E-FC9A-484C-80F2-436FC642192E}"/>
          </ac:picMkLst>
        </pc:picChg>
        <pc:picChg chg="add del mod">
          <ac:chgData name="Fabian Retkowski" userId="49a26b4d3858674b" providerId="LiveId" clId="{4E757146-6B44-4191-A826-4989D0651544}" dt="2018-03-18T19:18:59.874" v="589" actId="20577"/>
          <ac:picMkLst>
            <pc:docMk/>
            <pc:sldMk cId="963212184" sldId="1420"/>
            <ac:picMk id="23" creationId="{92883279-D53E-475F-A25D-6E468265B2AC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4" creationId="{6FAB28A9-26E0-48D6-A9F2-FFC0EDA9E14E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6" creationId="{449B0E07-136F-4EB3-BF67-B743D47B3D01}"/>
          </ac:picMkLst>
        </pc:picChg>
        <pc:picChg chg="add del mod">
          <ac:chgData name="Fabian Retkowski" userId="49a26b4d3858674b" providerId="LiveId" clId="{4E757146-6B44-4191-A826-4989D0651544}" dt="2018-03-18T19:19:04.017" v="591" actId="20577"/>
          <ac:picMkLst>
            <pc:docMk/>
            <pc:sldMk cId="963212184" sldId="1420"/>
            <ac:picMk id="27" creationId="{080D72DD-258A-4851-9C2F-61FAB0E94CA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8" creationId="{65965B86-3C2A-468A-A6F1-1F5E0353DB3E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29" creationId="{68B93033-A761-4C96-A14D-79A9463FE24F}"/>
          </ac:picMkLst>
        </pc:picChg>
        <pc:picChg chg="add mod">
          <ac:chgData name="Fabian Retkowski" userId="49a26b4d3858674b" providerId="LiveId" clId="{4E757146-6B44-4191-A826-4989D0651544}" dt="2018-03-18T19:19:39.968" v="602" actId="1076"/>
          <ac:picMkLst>
            <pc:docMk/>
            <pc:sldMk cId="963212184" sldId="1420"/>
            <ac:picMk id="30" creationId="{65ADA300-9DE8-4203-BA17-50FAB0B04E46}"/>
          </ac:picMkLst>
        </pc:picChg>
      </pc:sldChg>
      <pc:sldChg chg="addSp delSp modSp add">
        <pc:chgData name="Fabian Retkowski" userId="49a26b4d3858674b" providerId="LiveId" clId="{4E757146-6B44-4191-A826-4989D0651544}" dt="2018-03-18T19:21:19.575" v="615" actId="20577"/>
        <pc:sldMkLst>
          <pc:docMk/>
          <pc:sldMk cId="1129136662" sldId="1421"/>
        </pc:sldMkLst>
        <pc:spChg chg="mod">
          <ac:chgData name="Fabian Retkowski" userId="49a26b4d3858674b" providerId="LiveId" clId="{4E757146-6B44-4191-A826-4989D0651544}" dt="2018-03-18T19:21:19.575" v="615" actId="20577"/>
          <ac:spMkLst>
            <pc:docMk/>
            <pc:sldMk cId="1129136662" sldId="1421"/>
            <ac:spMk id="7" creationId="{2B70D4C0-9EAE-4B16-BA03-020FE8EFE9E5}"/>
          </ac:spMkLst>
        </pc:sp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0" creationId="{3A6CFB3A-668E-4B9B-A76F-CE87B198169D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1" creationId="{DA1C6EF7-87BE-4EEA-8AA1-86EDB7AE4E48}"/>
          </ac:picMkLst>
        </pc:picChg>
        <pc:picChg chg="add mod">
          <ac:chgData name="Fabian Retkowski" userId="49a26b4d3858674b" providerId="LiveId" clId="{4E757146-6B44-4191-A826-4989D0651544}" dt="2018-03-18T19:19:56.712" v="611" actId="1035"/>
          <ac:picMkLst>
            <pc:docMk/>
            <pc:sldMk cId="1129136662" sldId="1421"/>
            <ac:picMk id="13" creationId="{45EED988-66F7-4A11-A7FE-5B04E340C76F}"/>
          </ac:picMkLst>
        </pc:picChg>
        <pc:picChg chg="del">
          <ac:chgData name="Fabian Retkowski" userId="49a26b4d3858674b" providerId="LiveId" clId="{4E757146-6B44-4191-A826-4989D0651544}" dt="2018-03-18T19:19:17.076" v="596" actId="478"/>
          <ac:picMkLst>
            <pc:docMk/>
            <pc:sldMk cId="1129136662" sldId="1421"/>
            <ac:picMk id="15" creationId="{E26A5F07-D2D0-429E-A8A8-C6B1EC2C74CF}"/>
          </ac:picMkLst>
        </pc:picChg>
        <pc:picChg chg="del">
          <ac:chgData name="Fabian Retkowski" userId="49a26b4d3858674b" providerId="LiveId" clId="{4E757146-6B44-4191-A826-4989D0651544}" dt="2018-03-18T19:19:18.309" v="597" actId="478"/>
          <ac:picMkLst>
            <pc:docMk/>
            <pc:sldMk cId="1129136662" sldId="1421"/>
            <ac:picMk id="16" creationId="{893117B4-C8E0-4588-918C-3DABE0AF199B}"/>
          </ac:picMkLst>
        </pc:picChg>
        <pc:picChg chg="del">
          <ac:chgData name="Fabian Retkowski" userId="49a26b4d3858674b" providerId="LiveId" clId="{4E757146-6B44-4191-A826-4989D0651544}" dt="2018-03-18T19:19:19.959" v="598" actId="478"/>
          <ac:picMkLst>
            <pc:docMk/>
            <pc:sldMk cId="1129136662" sldId="1421"/>
            <ac:picMk id="18" creationId="{27D12416-4C99-41BD-AB76-D4FBB288409C}"/>
          </ac:picMkLst>
        </pc:picChg>
      </pc:sldChg>
    </pc:docChg>
  </pc:docChgLst>
  <pc:docChgLst>
    <pc:chgData name="Guest User" providerId="Windows Live" clId="Web-{426CF387-E568-4A28-8EF0-F5EBD98ACC04}"/>
    <pc:docChg chg="modSld">
      <pc:chgData name="Guest User" userId="" providerId="Windows Live" clId="Web-{426CF387-E568-4A28-8EF0-F5EBD98ACC04}" dt="2018-03-19T11:30:36.310" v="14"/>
      <pc:docMkLst>
        <pc:docMk/>
      </pc:docMkLst>
      <pc:sldChg chg="addSp delSp modSp">
        <pc:chgData name="Guest User" userId="" providerId="Windows Live" clId="Web-{426CF387-E568-4A28-8EF0-F5EBD98ACC04}" dt="2018-03-19T11:30:36.310" v="14"/>
        <pc:sldMkLst>
          <pc:docMk/>
          <pc:sldMk cId="1418344479" sldId="1409"/>
        </pc:sldMkLst>
        <pc:spChg chg="mod">
          <ac:chgData name="Guest User" userId="" providerId="Windows Live" clId="Web-{426CF387-E568-4A28-8EF0-F5EBD98ACC04}" dt="2018-03-19T11:30:05.700" v="8"/>
          <ac:spMkLst>
            <pc:docMk/>
            <pc:sldMk cId="1418344479" sldId="1409"/>
            <ac:spMk id="3" creationId="{FB7E3CC0-87AC-4AA0-A8B7-49B52CD3B4C8}"/>
          </ac:spMkLst>
        </pc:spChg>
        <pc:grpChg chg="del">
          <ac:chgData name="Guest User" userId="" providerId="Windows Live" clId="Web-{426CF387-E568-4A28-8EF0-F5EBD98ACC04}" dt="2018-03-19T11:30:08.107" v="10"/>
          <ac:grpSpMkLst>
            <pc:docMk/>
            <pc:sldMk cId="1418344479" sldId="1409"/>
            <ac:grpSpMk id="64" creationId="{01F6ABDB-B424-4881-BEDC-FAEB42F013AB}"/>
          </ac:grpSpMkLst>
        </pc:grpChg>
        <pc:picChg chg="add del mod">
          <ac:chgData name="Guest User" userId="" providerId="Windows Live" clId="Web-{426CF387-E568-4A28-8EF0-F5EBD98ACC04}" dt="2018-03-19T11:29:54.997" v="5"/>
          <ac:picMkLst>
            <pc:docMk/>
            <pc:sldMk cId="1418344479" sldId="1409"/>
            <ac:picMk id="4" creationId="{44A7EF01-E17B-4A2B-B65C-FF30BCBD645D}"/>
          </ac:picMkLst>
        </pc:picChg>
        <pc:picChg chg="add del mod">
          <ac:chgData name="Guest User" userId="" providerId="Windows Live" clId="Web-{426CF387-E568-4A28-8EF0-F5EBD98ACC04}" dt="2018-03-19T11:29:47.341" v="2"/>
          <ac:picMkLst>
            <pc:docMk/>
            <pc:sldMk cId="1418344479" sldId="1409"/>
            <ac:picMk id="6" creationId="{6D2DE73B-5C45-4CA6-B6F9-F7B464B8977B}"/>
          </ac:picMkLst>
        </pc:picChg>
        <pc:picChg chg="add del mod">
          <ac:chgData name="Guest User" userId="" providerId="Windows Live" clId="Web-{426CF387-E568-4A28-8EF0-F5EBD98ACC04}" dt="2018-03-19T11:30:36.310" v="14"/>
          <ac:picMkLst>
            <pc:docMk/>
            <pc:sldMk cId="1418344479" sldId="1409"/>
            <ac:picMk id="8" creationId="{56FCB689-2F4E-4B5C-BD54-F2049E9C7959}"/>
          </ac:picMkLst>
        </pc:picChg>
        <pc:cxnChg chg="mod">
          <ac:chgData name="Guest User" userId="" providerId="Windows Live" clId="Web-{426CF387-E568-4A28-8EF0-F5EBD98ACC04}" dt="2018-03-19T11:30:08.107" v="10"/>
          <ac:cxnSpMkLst>
            <pc:docMk/>
            <pc:sldMk cId="1418344479" sldId="1409"/>
            <ac:cxnSpMk id="60" creationId="{1EE4F798-2512-4A00-9084-9ADA25F418D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hatten wir noch ein Modell auf GTA trainiert, und hier mal auf den GTA-Testdatensatz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 der Mitte sind die perfekten Tiefenbilder, die aus dem Spiel generiert wurden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meisten Objekte wurden hier erkannt, selbst die weiter entfernten Autos, oder die relativ dünne Ampel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Oder die Palme im unteren Bild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02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Interessanter ist jetzt die Inferenz vom GTA-trainierten Modell auf KITTI-Daten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hier vor allem auffällig ist, ist dass die näheren Objekte durchaus erkannt werden, die entfernteren Objekte </a:t>
            </a:r>
            <a:r>
              <a:rPr lang="de-DE"/>
              <a:t>aber nicht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686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932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2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Basiert auf VGG16 und erweitert diesen um weitere Layer, welche die Feature Maps schrumpfen, auf den einzelnen Feature Maps wird mit Hilfe von </a:t>
            </a:r>
            <a:r>
              <a:rPr lang="de-DE" dirty="0" err="1"/>
              <a:t>Convlutions</a:t>
            </a:r>
            <a:r>
              <a:rPr lang="de-DE" dirty="0"/>
              <a:t> eine Klassifizierung ausgeführt.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Grundsätzlich ist die Idee: Es gibt zwei Teile im Netzwerk: Einer erzeugt Region </a:t>
            </a:r>
            <a:r>
              <a:rPr lang="de-DE" dirty="0" err="1"/>
              <a:t>Proposals</a:t>
            </a:r>
            <a:r>
              <a:rPr lang="de-DE" dirty="0"/>
              <a:t> verschiedener Größe, ein anderer klassifiziert.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Erzeugt sehr viele überlappende </a:t>
            </a:r>
            <a:r>
              <a:rPr lang="de-DE" dirty="0" err="1"/>
              <a:t>Detections</a:t>
            </a:r>
            <a:r>
              <a:rPr lang="de-DE" dirty="0"/>
              <a:t>, daher folgt ein Non-Maximum-</a:t>
            </a:r>
            <a:r>
              <a:rPr lang="de-DE" dirty="0" err="1"/>
              <a:t>Suppresion</a:t>
            </a:r>
            <a:endParaRPr lang="de-DE" dirty="0"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272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Auf die einzelnen Zellen der Feature Maps legt man gewisse Default-Boxen,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dann jeweils mit der Ground-Truth verglichen, man berechnet den </a:t>
            </a:r>
            <a:r>
              <a:rPr lang="de-DE" dirty="0" err="1"/>
              <a:t>IoU</a:t>
            </a:r>
            <a:endParaRPr lang="de-DE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kann mit Hilfe dieser Kennzahl nun einen Pool aus negativen und </a:t>
            </a:r>
            <a:r>
              <a:rPr lang="de-DE" dirty="0" err="1"/>
              <a:t>positven</a:t>
            </a:r>
            <a:r>
              <a:rPr lang="de-DE" dirty="0"/>
              <a:t> Beispiel aufbauen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Zum Training nimmt man nun alle positiven Beispiele und die negativen Beispiele mit dem höchsten Loss, sodass kein Class Imbalance entsteht.</a:t>
            </a:r>
            <a:endParaRPr dirty="0"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44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338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Bisher: Ein Training auf RGBD der GTA-Daten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Trainings-Loss konvergiert mit Tiefendaten schneller. Was wir allerdings noch nicht beantworten können, ist ob die Ergebnisse auch besser sind.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Im obigen Bild sieht man ein Beispiel, indem das auf GTA-trainierte Modell auf KITTI angewandt wurde,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Hier werden alle Autos erkannt, auch wenn relativ weit entfernt sind, mit relativ engen </a:t>
            </a:r>
            <a:r>
              <a:rPr lang="de-DE" dirty="0" err="1"/>
              <a:t>Bounding</a:t>
            </a:r>
            <a:r>
              <a:rPr lang="de-DE" dirty="0"/>
              <a:t>-Boxen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Allerdings gibt es sehr viele </a:t>
            </a:r>
            <a:r>
              <a:rPr lang="de-DE" dirty="0" err="1"/>
              <a:t>False</a:t>
            </a:r>
            <a:r>
              <a:rPr lang="de-DE" dirty="0"/>
              <a:t> Positives, was man hier an der Leitplanke ganz gut sieht.</a:t>
            </a:r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9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823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48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649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* Die Architektur dieses Netzes war verfügbar in </a:t>
            </a:r>
            <a:r>
              <a:rPr lang="de-DE" dirty="0" err="1"/>
              <a:t>TensorFlow</a:t>
            </a:r>
            <a:r>
              <a:rPr lang="de-DE" dirty="0"/>
              <a:t>, leider nicht die Trainingsroutine,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Und die Evaluationsroutine war in </a:t>
            </a:r>
            <a:r>
              <a:rPr lang="de-DE" dirty="0" err="1"/>
              <a:t>Matlab</a:t>
            </a:r>
            <a:r>
              <a:rPr lang="de-DE" dirty="0"/>
              <a:t> verfügbar, und damit eingeschränkt nutzbar.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die Architektur leicht angepasst, sodass diese gleichgroße Bilder ausgibt, in unserem Fall ist Eingabe und Ausgabe 300x300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Dann haben wir einen </a:t>
            </a:r>
            <a:r>
              <a:rPr lang="de-DE" dirty="0" err="1"/>
              <a:t>TensorFlow</a:t>
            </a:r>
            <a:r>
              <a:rPr lang="de-DE" dirty="0"/>
              <a:t>-Data-</a:t>
            </a:r>
            <a:r>
              <a:rPr lang="de-DE" dirty="0" err="1"/>
              <a:t>Loader</a:t>
            </a:r>
            <a:r>
              <a:rPr lang="de-DE" dirty="0"/>
              <a:t> geschrieben, der die  KITTI- und GTA-Daten lädt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Trainingsroutinen, sowie die Evaluationsroutinen,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Letztlich zwei Trainings ausgeführt: Auf KITTI und GTA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375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476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07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43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82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1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40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550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Ansatz für die Depth </a:t>
            </a:r>
            <a:r>
              <a:rPr lang="de-DE" dirty="0" err="1"/>
              <a:t>Prediction</a:t>
            </a:r>
            <a:r>
              <a:rPr lang="de-DE" dirty="0"/>
              <a:t> basiert auf einem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im Vergleich zu anderen Netzarchitekturen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Eingabe des Netzes ist ein 304x228-Bild, Ausgabe ein Bild, das ungefähr halb so groß ist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Ansatz selbst basiert auf ResNet50 und erweitert diese Netzarchitektur,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Und zwar um ganz spezielle </a:t>
            </a:r>
            <a:r>
              <a:rPr lang="de-DE" dirty="0" err="1"/>
              <a:t>Deconvolution</a:t>
            </a:r>
            <a:r>
              <a:rPr lang="de-DE" dirty="0"/>
              <a:t>-Blöcke, sog. „Up-</a:t>
            </a:r>
            <a:r>
              <a:rPr lang="de-DE" dirty="0" err="1"/>
              <a:t>Convolutions</a:t>
            </a:r>
            <a:r>
              <a:rPr lang="de-DE" dirty="0"/>
              <a:t>“, die insb. die Geschwindigkeit des Netzes erhöhen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94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Jetzt einige Ergebnisse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Wir haben das FCRN auf KITTI trainiert und auf den KITTI-Testdatensatz angewandt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Links: KITTI-Bild, </a:t>
            </a:r>
            <a:r>
              <a:rPr lang="de-DE" dirty="0" err="1"/>
              <a:t>mitte</a:t>
            </a:r>
            <a:r>
              <a:rPr lang="de-DE" dirty="0"/>
              <a:t>: </a:t>
            </a:r>
            <a:r>
              <a:rPr lang="de-DE" dirty="0" err="1"/>
              <a:t>Lidar</a:t>
            </a:r>
            <a:r>
              <a:rPr lang="de-DE" dirty="0"/>
              <a:t>-Tiefendaten, und rechts die Vorhersage.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Was man sieht, ist, dass die Objekte aus dem Originalbild durchaus als Silhouetten in der Vorhersage erscheinen</a:t>
            </a:r>
          </a:p>
          <a:p>
            <a:pPr marL="895335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Sowohl der Fahrradfahrer, das Auto, und im oberen Bild die Ampel, und das Plakat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Auch sieht man einen Tiefenverlauf entlang des Straßenverlaufs</a:t>
            </a:r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6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0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09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17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350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58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308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2012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94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0605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67934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3486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8684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1309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75090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4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23816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5930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7276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5384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6083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10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897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5506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89854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155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75948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17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162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74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7980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8862" y="6292713"/>
            <a:ext cx="284649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4569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14425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2_Title Sub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5069886" y="6553184"/>
            <a:ext cx="20522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5"/>
          </p:nvPr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36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747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49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476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72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8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392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9561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2386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00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3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672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05834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59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1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6693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0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0200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251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2578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3541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3654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72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8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9014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439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599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1200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707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7983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20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31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5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80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5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4589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2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7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959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394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5326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376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9435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427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90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5931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881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459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8959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7494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916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6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52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1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3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59261D-451B-4702-885E-D9C4E68FA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7076062-2D6A-41BC-8108-A077A271E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15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817EEAD3-DB1A-45E3-A249-0843382615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3942A95-E3EF-4575-8B89-682388663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020E6107-0EC1-4576-B575-0FD0D6A562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743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F40DCFC-752E-4224-829B-233310AA8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9886" y="6553184"/>
            <a:ext cx="20522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S. Aklanoglu, T. Fuhrmann</a:t>
            </a:r>
            <a:endParaRPr lang="en-US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D5CF93D-CC12-41BD-9FBA-C8C70FF0D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48628" y="6561138"/>
            <a:ext cx="252028" cy="2162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  <a:endParaRPr lang="en-US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E0AFF6A0-5C41-4753-B79C-4C9FD7CDE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3" y="6561138"/>
            <a:ext cx="864369" cy="2524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26.01.2018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8660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419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15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71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269271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35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68506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661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0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52144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071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6489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992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87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271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005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0194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193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1236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91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6922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32438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1595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189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  <p:sldLayoutId id="2147483934" r:id="rId36"/>
    <p:sldLayoutId id="2147483935" r:id="rId37"/>
    <p:sldLayoutId id="2147483936" r:id="rId38"/>
    <p:sldLayoutId id="2147483937" r:id="rId39"/>
    <p:sldLayoutId id="2147483938" r:id="rId40"/>
    <p:sldLayoutId id="2147483939" r:id="rId41"/>
    <p:sldLayoutId id="2147483940" r:id="rId42"/>
    <p:sldLayoutId id="2147483941" r:id="rId43"/>
    <p:sldLayoutId id="2147483942" r:id="rId44"/>
    <p:sldLayoutId id="2147483943" r:id="rId45"/>
    <p:sldLayoutId id="2147483944" r:id="rId46"/>
    <p:sldLayoutId id="2147483945" r:id="rId47"/>
    <p:sldLayoutId id="2147483946" r:id="rId48"/>
    <p:sldLayoutId id="2147483947" r:id="rId49"/>
    <p:sldLayoutId id="2147483948" r:id="rId50"/>
    <p:sldLayoutId id="2147483949" r:id="rId51"/>
    <p:sldLayoutId id="2147483950" r:id="rId52"/>
    <p:sldLayoutId id="2147483951" r:id="rId53"/>
    <p:sldLayoutId id="2147483952" r:id="rId54"/>
    <p:sldLayoutId id="2147483953" r:id="rId55"/>
    <p:sldLayoutId id="2147483954" r:id="rId56"/>
    <p:sldLayoutId id="2147483955" r:id="rId57"/>
    <p:sldLayoutId id="2147483956" r:id="rId58"/>
    <p:sldLayoutId id="2147483957" r:id="rId59"/>
    <p:sldLayoutId id="2147483958" r:id="rId60"/>
    <p:sldLayoutId id="2147483959" r:id="rId61"/>
    <p:sldLayoutId id="2147483960" r:id="rId62"/>
    <p:sldLayoutId id="2147483961" r:id="rId63"/>
    <p:sldLayoutId id="2147483962" r:id="rId64"/>
    <p:sldLayoutId id="2147483963" r:id="rId65"/>
    <p:sldLayoutId id="2147483964" r:id="rId66"/>
    <p:sldLayoutId id="2147483965" r:id="rId67"/>
    <p:sldLayoutId id="2147483966" r:id="rId68"/>
    <p:sldLayoutId id="2147483967" r:id="rId69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</p:sldLayoutIdLst>
  <p:hf hdr="0" ftr="0"/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2A216B-8AA9-49F3-A51D-61635AB9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Course Cognitive Systems:</a:t>
            </a:r>
            <a:br>
              <a:rPr lang="en-US" dirty="0"/>
            </a:br>
            <a:r>
              <a:rPr lang="en-US" dirty="0"/>
              <a:t>Depth &amp; Bounding Box Prediction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3F3D18E4-4F52-4039-B41D-F39D61D3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WS 17/18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FF55F-6E71-48A1-9089-C51AFDF1D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E8A2E5-62A8-4C07-9193-0555BAB08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22.03.2018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9F67F6-D0E7-454E-A771-182BB5137779}"/>
              </a:ext>
            </a:extLst>
          </p:cNvPr>
          <p:cNvGrpSpPr/>
          <p:nvPr/>
        </p:nvGrpSpPr>
        <p:grpSpPr>
          <a:xfrm>
            <a:off x="5195208" y="4762500"/>
            <a:ext cx="1801584" cy="630762"/>
            <a:chOff x="4006384" y="4500534"/>
            <a:chExt cx="1801584" cy="63076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AC031FA-FE98-4551-9B45-3AC62238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4" b="98462" l="323" r="100000">
                          <a14:foregroundMark x1="10000" y1="33269" x2="26452" y2="32692"/>
                          <a14:foregroundMark x1="19032" y1="25769" x2="36452" y2="24615"/>
                          <a14:foregroundMark x1="16774" y1="15577" x2="39677" y2="15192"/>
                          <a14:foregroundMark x1="26129" y1="5000" x2="61935" y2="7885"/>
                          <a14:foregroundMark x1="73226" y1="31154" x2="70645" y2="40769"/>
                          <a14:foregroundMark x1="58065" y1="42500" x2="54516" y2="50192"/>
                          <a14:foregroundMark x1="43871" y1="45000" x2="43548" y2="50769"/>
                          <a14:foregroundMark x1="36129" y1="47115" x2="35161" y2="51731"/>
                          <a14:foregroundMark x1="14839" y1="74423" x2="13871" y2="82308"/>
                          <a14:foregroundMark x1="66129" y1="73269" x2="55806" y2="83654"/>
                          <a14:foregroundMark x1="91935" y1="76923" x2="93226" y2="88654"/>
                          <a14:backgroundMark x1="37742" y1="59615" x2="37742" y2="59615"/>
                          <a14:backgroundMark x1="67419" y1="62500" x2="88387" y2="62500"/>
                          <a14:backgroundMark x1="72581" y1="60385" x2="14194" y2="60769"/>
                          <a14:backgroundMark x1="3871" y1="58077" x2="54839" y2="58462"/>
                          <a14:backgroundMark x1="67097" y1="58846" x2="67742" y2="58846"/>
                          <a14:backgroundMark x1="77742" y1="61923" x2="54194" y2="63654"/>
                          <a14:backgroundMark x1="40968" y1="65385" x2="15806" y2="64231"/>
                          <a14:backgroundMark x1="8387" y1="61154" x2="5161" y2="58462"/>
                          <a14:backgroundMark x1="14839" y1="48077" x2="17097" y2="47692"/>
                          <a14:backgroundMark x1="22258" y1="47115" x2="27419" y2="45000"/>
                          <a14:backgroundMark x1="9355" y1="64038" x2="91935" y2="64615"/>
                          <a14:backgroundMark x1="45806" y1="77500" x2="22258" y2="98269"/>
                          <a14:backgroundMark x1="51613" y1="26154" x2="63226" y2="20962"/>
                          <a14:backgroundMark x1="70645" y1="16346" x2="84194" y2="8462"/>
                          <a14:backgroundMark x1="32903" y1="29615" x2="48710" y2="37692"/>
                          <a14:backgroundMark x1="48710" y1="37885" x2="49355" y2="30000"/>
                          <a14:backgroundMark x1="49355" y1="30000" x2="33548" y2="29231"/>
                          <a14:backgroundMark x1="10645" y1="29615" x2="3226" y2="33846"/>
                          <a14:backgroundMark x1="2903" y1="33846" x2="3226" y2="30192"/>
                          <a14:backgroundMark x1="3226" y1="30192" x2="10323" y2="298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7928" y="4506307"/>
              <a:ext cx="360040" cy="6039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A0BACF-EAA7-4188-9158-E069DDCD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6384" y="4500534"/>
              <a:ext cx="1261524" cy="63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A9E81EF-FF34-4E10-9B5C-8AD26707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ResNet50 (fully convolution mode) and deconvolution layers: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Laina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 al.</a:t>
            </a:r>
            <a:endParaRPr dirty="0"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</a:t>
            </a:r>
            <a:r>
              <a:rPr lang="en-US" sz="1665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1665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Detector, Liu et al.</a:t>
            </a:r>
            <a:endParaRPr dirty="0"/>
          </a:p>
        </p:txBody>
      </p:sp>
      <p:sp>
        <p:nvSpPr>
          <p:cNvPr id="935" name="Shape 93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50" y="1844824"/>
            <a:ext cx="11367078" cy="46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B5477D-3739-4C0A-89CD-F951E9894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B27FB58-68EC-4BDD-9F6A-58D22CE8F24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8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E5456FF-27C0-4FBC-A2AA-EBF5B88396A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6" name="Shape 101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83279" y="2279416"/>
            <a:ext cx="1657958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6C76AF-114D-45D8-A6D8-F41CEBED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916" y="2284010"/>
            <a:ext cx="1657958" cy="16579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996F08-2A08-4F34-9789-0A903E7C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11" y="2275214"/>
            <a:ext cx="1668807" cy="1668807"/>
          </a:xfrm>
          <a:prstGeom prst="rect">
            <a:avLst/>
          </a:prstGeom>
        </p:spPr>
      </p:pic>
      <p:pic>
        <p:nvPicPr>
          <p:cNvPr id="10" name="Shape 1028">
            <a:extLst>
              <a:ext uri="{FF2B5EF4-FFF2-40B4-BE49-F238E27FC236}">
                <a16:creationId xmlns:a16="http://schemas.microsoft.com/office/drawing/2014/main" id="{2B7738F4-9637-4254-9C3F-D8A779EBFBAF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3278" y="3964297"/>
            <a:ext cx="1657959" cy="16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FE3D-5CB6-459A-8813-4954F8045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137" y="3964297"/>
            <a:ext cx="1657958" cy="1657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E0CE1A-77E5-4A15-AC9D-D7FD0049D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553" y="3976954"/>
            <a:ext cx="1676365" cy="1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F5E68EC2-249A-45D4-B190-F7878F41D855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GTA V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Shape 103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3"/>
          <a:srcRect r="66800"/>
          <a:stretch/>
        </p:blipFill>
        <p:spPr>
          <a:xfrm>
            <a:off x="3277548" y="2299692"/>
            <a:ext cx="1545422" cy="15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B92D93-51A0-408D-91E6-37840015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4" y="2290955"/>
            <a:ext cx="1560354" cy="15603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866073-3F55-4446-92E1-14208FA5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08" y="2290955"/>
            <a:ext cx="1560355" cy="1560355"/>
          </a:xfrm>
          <a:prstGeom prst="rect">
            <a:avLst/>
          </a:prstGeom>
        </p:spPr>
      </p:pic>
      <p:pic>
        <p:nvPicPr>
          <p:cNvPr id="10" name="Shape 1048">
            <a:extLst>
              <a:ext uri="{FF2B5EF4-FFF2-40B4-BE49-F238E27FC236}">
                <a16:creationId xmlns:a16="http://schemas.microsoft.com/office/drawing/2014/main" id="{648B5F1D-EC80-43E3-8234-F0A8A6129700}"/>
              </a:ext>
            </a:extLst>
          </p:cNvPr>
          <p:cNvPicPr preferRelativeResize="0"/>
          <p:nvPr/>
        </p:nvPicPr>
        <p:blipFill rotWithShape="1">
          <a:blip r:embed="rId6"/>
          <a:srcRect r="66800"/>
          <a:stretch/>
        </p:blipFill>
        <p:spPr>
          <a:xfrm>
            <a:off x="3287688" y="3871656"/>
            <a:ext cx="1540630" cy="15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8B3BE-B2AC-4A55-9AFB-45372C12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014" y="3871105"/>
            <a:ext cx="1560354" cy="15603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355FB2-4FC5-4DB3-8814-4894051E9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10" y="3864882"/>
            <a:ext cx="1560354" cy="1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10AEA22-3C0B-4F3B-A73D-2BF05EF53857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Current results: </a:t>
            </a:r>
            <a:r>
              <a:rPr lang="en-US" dirty="0"/>
              <a:t>Model trained on GTA V,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2A7A99-55C1-4FEA-AF44-2DFF3AD89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0"/>
          <a:stretch/>
        </p:blipFill>
        <p:spPr>
          <a:xfrm>
            <a:off x="3287688" y="2272635"/>
            <a:ext cx="1607939" cy="1572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38FAA-CEFD-4753-AD6A-1BFDC2D3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67" y="2272635"/>
            <a:ext cx="1572740" cy="1572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CBB9B8-6103-4D83-BEE7-2995C0AF6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5" y="2272635"/>
            <a:ext cx="1572740" cy="15727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FE6FD4-BE4D-40E7-959D-2741EEEB8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640"/>
          <a:stretch/>
        </p:blipFill>
        <p:spPr>
          <a:xfrm>
            <a:off x="3287688" y="3872484"/>
            <a:ext cx="1607939" cy="15727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3C9267-C8B2-499C-B3AD-55170AD9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667" y="3872484"/>
            <a:ext cx="1572740" cy="15727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B7F27-DDF7-4E05-826F-32C876F9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47" y="3867771"/>
            <a:ext cx="1572738" cy="1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>
              <p:ext uri="{D42A27DB-BD31-4B8C-83A1-F6EECF244321}">
                <p14:modId xmlns:p14="http://schemas.microsoft.com/office/powerpoint/2010/main" val="3397730588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548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body" idx="1"/>
          </p:nvPr>
        </p:nvSpPr>
        <p:spPr>
          <a:xfrm>
            <a:off x="914400" y="1664804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FCRN approach because of superior depth prediction performance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Deconvolutional network originally used for semantic segmentation did not train (with RMSE or Huber loss) and remained noisy</a:t>
            </a: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 step: combining with bounding box prediction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endParaRPr dirty="0"/>
          </a:p>
          <a:p>
            <a:pPr marL="228594" marR="0" lvl="0" indent="-228594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Advantages of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isolated neural nets: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depth prediction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Stable bounding box detection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multitask learning often hard to get loss function right</a:t>
            </a: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de-DE" dirty="0" err="1"/>
              <a:t>Easier</a:t>
            </a:r>
            <a:r>
              <a:rPr lang="de-DE" dirty="0"/>
              <a:t>/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GTA V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dirty="0"/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Shape 1053">
            <a:extLst>
              <a:ext uri="{FF2B5EF4-FFF2-40B4-BE49-F238E27FC236}">
                <a16:creationId xmlns:a16="http://schemas.microsoft.com/office/drawing/2014/main" id="{F70032D7-E23C-46EE-A02E-11536E33F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FCRN-SSD</a:t>
            </a:r>
            <a:endParaRPr b="1" dirty="0"/>
          </a:p>
        </p:txBody>
      </p:sp>
      <p:sp>
        <p:nvSpPr>
          <p:cNvPr id="7" name="Shape 1055">
            <a:extLst>
              <a:ext uri="{FF2B5EF4-FFF2-40B4-BE49-F238E27FC236}">
                <a16:creationId xmlns:a16="http://schemas.microsoft.com/office/drawing/2014/main" id="{6FF35335-94AD-4708-8E2D-DBC97E6997BC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</a:t>
            </a:r>
          </a:p>
        </p:txBody>
      </p:sp>
      <p:sp>
        <p:nvSpPr>
          <p:cNvPr id="8" name="Shape 1057">
            <a:extLst>
              <a:ext uri="{FF2B5EF4-FFF2-40B4-BE49-F238E27FC236}">
                <a16:creationId xmlns:a16="http://schemas.microsoft.com/office/drawing/2014/main" id="{1BEA6F12-D026-4344-B1EC-3438F28BD6BC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Shape 1046">
            <a:extLst>
              <a:ext uri="{FF2B5EF4-FFF2-40B4-BE49-F238E27FC236}">
                <a16:creationId xmlns:a16="http://schemas.microsoft.com/office/drawing/2014/main" id="{C6A2ABD0-B4EA-430C-926C-03A317D154E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34">
            <a:extLst>
              <a:ext uri="{FF2B5EF4-FFF2-40B4-BE49-F238E27FC236}">
                <a16:creationId xmlns:a16="http://schemas.microsoft.com/office/drawing/2014/main" id="{0484C8F3-1051-4346-BAE3-324071B36857}"/>
              </a:ext>
            </a:extLst>
          </p:cNvPr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marR="0" lvl="0" indent="-228600" algn="ctr" defTabSz="121917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Deeper Depth Prediction with Fully Convolutional Residual Networks, </a:t>
            </a:r>
            <a:r>
              <a:rPr lang="en-US" sz="1665" dirty="0" err="1"/>
              <a:t>Laina</a:t>
            </a:r>
            <a:r>
              <a:rPr lang="en-US" sz="1665" dirty="0"/>
              <a:t> et al.</a:t>
            </a:r>
            <a:endParaRPr lang="en-US" dirty="0"/>
          </a:p>
          <a:p>
            <a:pPr marL="0" indent="0">
              <a:lnSpc>
                <a:spcPct val="76000"/>
              </a:lnSpc>
              <a:buSzPts val="1665"/>
            </a:pPr>
            <a:r>
              <a:rPr lang="en-US" sz="1665" dirty="0"/>
              <a:t>+        SSD: Single Shot </a:t>
            </a:r>
            <a:r>
              <a:rPr lang="en-US" sz="1665" dirty="0" err="1"/>
              <a:t>MultiBox</a:t>
            </a:r>
            <a:r>
              <a:rPr lang="en-US" sz="1665" dirty="0"/>
              <a:t> Detector, Liu et al.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F5FA8-1CE2-449B-B641-B9B2009E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225686"/>
            <a:ext cx="11737304" cy="3411822"/>
          </a:xfrm>
          <a:prstGeom prst="rect">
            <a:avLst/>
          </a:prstGeom>
        </p:spPr>
      </p:pic>
      <p:sp>
        <p:nvSpPr>
          <p:cNvPr id="12" name="Shape 1053">
            <a:extLst>
              <a:ext uri="{FF2B5EF4-FFF2-40B4-BE49-F238E27FC236}">
                <a16:creationId xmlns:a16="http://schemas.microsoft.com/office/drawing/2014/main" id="{43350037-CF67-4A8A-9DEB-0C5CD71E3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b="1" dirty="0"/>
          </a:p>
        </p:txBody>
      </p:sp>
      <p:sp>
        <p:nvSpPr>
          <p:cNvPr id="8" name="Shape 1055">
            <a:extLst>
              <a:ext uri="{FF2B5EF4-FFF2-40B4-BE49-F238E27FC236}">
                <a16:creationId xmlns:a16="http://schemas.microsoft.com/office/drawing/2014/main" id="{18B24A63-7E25-4524-B296-8DB7639FBB5B}"/>
              </a:ext>
            </a:extLst>
          </p:cNvPr>
          <p:cNvSpPr txBox="1">
            <a:spLocks/>
          </p:cNvSpPr>
          <p:nvPr/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</a:p>
        </p:txBody>
      </p:sp>
      <p:sp>
        <p:nvSpPr>
          <p:cNvPr id="10" name="Shape 1057">
            <a:extLst>
              <a:ext uri="{FF2B5EF4-FFF2-40B4-BE49-F238E27FC236}">
                <a16:creationId xmlns:a16="http://schemas.microsoft.com/office/drawing/2014/main" id="{F0CF91E0-B48B-4625-872D-F921612795D5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1046">
            <a:extLst>
              <a:ext uri="{FF2B5EF4-FFF2-40B4-BE49-F238E27FC236}">
                <a16:creationId xmlns:a16="http://schemas.microsoft.com/office/drawing/2014/main" id="{C3FF3D75-16D7-4BA9-9C26-CB8AA0E4A0C3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06F2DC9-1C38-436E-B934-74EF7797297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VGG16 (without fully connected layers) with </a:t>
            </a:r>
            <a:r>
              <a:rPr lang="en-US" b="1" dirty="0" err="1"/>
              <a:t>auxillary</a:t>
            </a:r>
            <a:r>
              <a:rPr lang="en-US" b="1" dirty="0"/>
              <a:t> SSD layers:</a:t>
            </a:r>
          </a:p>
        </p:txBody>
      </p:sp>
    </p:spTree>
    <p:extLst>
      <p:ext uri="{BB962C8B-B14F-4D97-AF65-F5344CB8AC3E}">
        <p14:creationId xmlns:p14="http://schemas.microsoft.com/office/powerpoint/2010/main" val="187122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Multibox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approach: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lang="de-DE" dirty="0"/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0" indent="-10159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endParaRPr lang="en-US"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Boxes will be estimated on multiple feature layers with different feature map sizes and default boxes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 negative mining with ratio of negative to positive examples of around 3:1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3" y="2155840"/>
            <a:ext cx="5000642" cy="167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Shape 1079"/>
          <p:cNvGrpSpPr/>
          <p:nvPr/>
        </p:nvGrpSpPr>
        <p:grpSpPr>
          <a:xfrm>
            <a:off x="1069366" y="4977172"/>
            <a:ext cx="231789" cy="231789"/>
            <a:chOff x="1739516" y="4869160"/>
            <a:chExt cx="432048" cy="432048"/>
          </a:xfrm>
        </p:grpSpPr>
        <p:sp>
          <p:nvSpPr>
            <p:cNvPr id="1080" name="Shape 1080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1" name="Shape 1081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85" name="Shape 108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27" y="1879680"/>
            <a:ext cx="4199173" cy="20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Shape 1087"/>
          <p:cNvGrpSpPr/>
          <p:nvPr/>
        </p:nvGrpSpPr>
        <p:grpSpPr>
          <a:xfrm>
            <a:off x="1069366" y="4617132"/>
            <a:ext cx="231789" cy="231789"/>
            <a:chOff x="1739516" y="4869160"/>
            <a:chExt cx="432048" cy="432048"/>
          </a:xfrm>
        </p:grpSpPr>
        <p:sp>
          <p:nvSpPr>
            <p:cNvPr id="1088" name="Shape 1088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089" name="Shape 1089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1090" name="Shape 1090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26" name="Picture 2" descr="Image result for iou intersection over union">
            <a:extLst>
              <a:ext uri="{FF2B5EF4-FFF2-40B4-BE49-F238E27FC236}">
                <a16:creationId xmlns:a16="http://schemas.microsoft.com/office/drawing/2014/main" id="{F86DD444-79CE-4C00-A60C-1FAF9732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22" y="1879680"/>
            <a:ext cx="2677480" cy="20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965956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983958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741129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737964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741129"/>
            <a:ext cx="3337550" cy="10077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9F30B26-9DF7-4C3A-A251-19DA623E99E9}"/>
              </a:ext>
            </a:extLst>
          </p:cNvPr>
          <p:cNvSpPr/>
          <p:nvPr/>
        </p:nvSpPr>
        <p:spPr>
          <a:xfrm>
            <a:off x="10956540" y="3054152"/>
            <a:ext cx="792088" cy="6120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0FAB36-7B49-4C5E-9F80-6A4FF90F551B}"/>
              </a:ext>
            </a:extLst>
          </p:cNvPr>
          <p:cNvSpPr/>
          <p:nvPr/>
        </p:nvSpPr>
        <p:spPr>
          <a:xfrm>
            <a:off x="10560496" y="3063721"/>
            <a:ext cx="303796" cy="2424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39A98DEF-FC29-49AC-9A39-AF0653FB90CB}"/>
              </a:ext>
            </a:extLst>
          </p:cNvPr>
          <p:cNvSpPr/>
          <p:nvPr/>
        </p:nvSpPr>
        <p:spPr>
          <a:xfrm rot="16200000">
            <a:off x="4013387" y="-1257668"/>
            <a:ext cx="321565" cy="738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8E0A0F-0187-41B2-9ECC-7C40BDFF25D8}"/>
              </a:ext>
            </a:extLst>
          </p:cNvPr>
          <p:cNvSpPr txBox="1"/>
          <p:nvPr/>
        </p:nvSpPr>
        <p:spPr>
          <a:xfrm>
            <a:off x="3683732" y="173681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RGBD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F0C19B-4AFA-46B5-888C-55D7E1D898F5}"/>
              </a:ext>
            </a:extLst>
          </p:cNvPr>
          <p:cNvSpPr txBox="1"/>
          <p:nvPr/>
        </p:nvSpPr>
        <p:spPr>
          <a:xfrm>
            <a:off x="9832645" y="37619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912321-7017-4B1A-9B82-7DF62BC53184}"/>
              </a:ext>
            </a:extLst>
          </p:cNvPr>
          <p:cNvSpPr txBox="1"/>
          <p:nvPr/>
        </p:nvSpPr>
        <p:spPr>
          <a:xfrm>
            <a:off x="5347342" y="37584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 FCRN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FC5984-A7D0-4B32-A311-D91AFC60602C}"/>
              </a:ext>
            </a:extLst>
          </p:cNvPr>
          <p:cNvGrpSpPr/>
          <p:nvPr/>
        </p:nvGrpSpPr>
        <p:grpSpPr>
          <a:xfrm>
            <a:off x="3173395" y="4211473"/>
            <a:ext cx="6194517" cy="828469"/>
            <a:chOff x="392925" y="2544310"/>
            <a:chExt cx="5962417" cy="79742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AEB1834-3850-4730-B496-72DB352B761C}"/>
                </a:ext>
              </a:extLst>
            </p:cNvPr>
            <p:cNvGrpSpPr/>
            <p:nvPr/>
          </p:nvGrpSpPr>
          <p:grpSpPr>
            <a:xfrm rot="10800000">
              <a:off x="1426730" y="2549326"/>
              <a:ext cx="893497" cy="789424"/>
              <a:chOff x="1721223" y="1871551"/>
              <a:chExt cx="893497" cy="1728192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FFBA914-365E-46F3-B8A6-0B5E92405EDF}"/>
                  </a:ext>
                </a:extLst>
              </p:cNvPr>
              <p:cNvSpPr/>
              <p:nvPr/>
            </p:nvSpPr>
            <p:spPr>
              <a:xfrm>
                <a:off x="1721223" y="187155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535D1B04-3972-4CD2-8AAE-A424ACE764F3}"/>
                  </a:ext>
                </a:extLst>
              </p:cNvPr>
              <p:cNvSpPr/>
              <p:nvPr/>
            </p:nvSpPr>
            <p:spPr>
              <a:xfrm>
                <a:off x="1973251" y="208491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9EDC038-7BDC-4CFC-B848-130B1D0C803B}"/>
                  </a:ext>
                </a:extLst>
              </p:cNvPr>
              <p:cNvSpPr/>
              <p:nvPr/>
            </p:nvSpPr>
            <p:spPr>
              <a:xfrm>
                <a:off x="2225279" y="230093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97D8225-C4E1-4BC5-B7F5-F3525B2A1017}"/>
                  </a:ext>
                </a:extLst>
              </p:cNvPr>
              <p:cNvSpPr/>
              <p:nvPr/>
            </p:nvSpPr>
            <p:spPr>
              <a:xfrm>
                <a:off x="2470704" y="2505959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815B633-4D3B-4DDB-8A75-B7655B4FC1C1}"/>
                </a:ext>
              </a:extLst>
            </p:cNvPr>
            <p:cNvGrpSpPr/>
            <p:nvPr/>
          </p:nvGrpSpPr>
          <p:grpSpPr>
            <a:xfrm>
              <a:off x="5677794" y="2842791"/>
              <a:ext cx="677548" cy="230249"/>
              <a:chOff x="5926100" y="2659984"/>
              <a:chExt cx="677548" cy="230249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85DF47C2-7352-43DE-A407-A5FDBB3CC442}"/>
                  </a:ext>
                </a:extLst>
              </p:cNvPr>
              <p:cNvGrpSpPr/>
              <p:nvPr/>
            </p:nvGrpSpPr>
            <p:grpSpPr>
              <a:xfrm>
                <a:off x="6204052" y="2686457"/>
                <a:ext cx="399596" cy="173945"/>
                <a:chOff x="6453278" y="2686457"/>
                <a:chExt cx="399596" cy="173945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EB08CC74-86E1-41B8-8DC4-7AE1429F3775}"/>
                    </a:ext>
                  </a:extLst>
                </p:cNvPr>
                <p:cNvSpPr/>
                <p:nvPr/>
              </p:nvSpPr>
              <p:spPr>
                <a:xfrm rot="10800000">
                  <a:off x="6705305" y="2716607"/>
                  <a:ext cx="147569" cy="11386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E632FCD6-92B6-46C7-B12A-42C336ED1A8A}"/>
                    </a:ext>
                  </a:extLst>
                </p:cNvPr>
                <p:cNvSpPr/>
                <p:nvPr/>
              </p:nvSpPr>
              <p:spPr>
                <a:xfrm rot="10800000">
                  <a:off x="6453278" y="2686457"/>
                  <a:ext cx="144017" cy="17394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2DF67AB0-65DE-4DB4-BA22-98836780A430}"/>
                  </a:ext>
                </a:extLst>
              </p:cNvPr>
              <p:cNvSpPr/>
              <p:nvPr/>
            </p:nvSpPr>
            <p:spPr>
              <a:xfrm rot="10800000">
                <a:off x="5926100" y="2659984"/>
                <a:ext cx="144016" cy="230249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73A5D6F-1224-4B2C-B860-D48B14D4B4C5}"/>
                </a:ext>
              </a:extLst>
            </p:cNvPr>
            <p:cNvGrpSpPr/>
            <p:nvPr/>
          </p:nvGrpSpPr>
          <p:grpSpPr>
            <a:xfrm>
              <a:off x="392925" y="2544310"/>
              <a:ext cx="903652" cy="789424"/>
              <a:chOff x="101625" y="2786231"/>
              <a:chExt cx="903652" cy="1728192"/>
            </a:xfrm>
          </p:grpSpPr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CE10ACE-A8F8-4BD0-9AD5-37A8DC91D3F7}"/>
                  </a:ext>
                </a:extLst>
              </p:cNvPr>
              <p:cNvSpPr/>
              <p:nvPr/>
            </p:nvSpPr>
            <p:spPr>
              <a:xfrm>
                <a:off x="101625" y="2786231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D277AB0-091F-4380-BCEB-156749FADDB6}"/>
                  </a:ext>
                </a:extLst>
              </p:cNvPr>
              <p:cNvSpPr/>
              <p:nvPr/>
            </p:nvSpPr>
            <p:spPr>
              <a:xfrm>
                <a:off x="353653" y="2972891"/>
                <a:ext cx="144016" cy="129880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EB5FE9E-E116-4A63-8543-CC5FB28028BE}"/>
                  </a:ext>
                </a:extLst>
              </p:cNvPr>
              <p:cNvSpPr/>
              <p:nvPr/>
            </p:nvSpPr>
            <p:spPr>
              <a:xfrm>
                <a:off x="605681" y="3188915"/>
                <a:ext cx="144016" cy="9001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0DB5251-DB8E-4ED2-B2BC-072E4C21843A}"/>
                  </a:ext>
                </a:extLst>
              </p:cNvPr>
              <p:cNvSpPr/>
              <p:nvPr/>
            </p:nvSpPr>
            <p:spPr>
              <a:xfrm>
                <a:off x="861261" y="3386937"/>
                <a:ext cx="144016" cy="50405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C90E844-9F77-4B9F-9E5F-303823A24AD0}"/>
                </a:ext>
              </a:extLst>
            </p:cNvPr>
            <p:cNvGrpSpPr/>
            <p:nvPr/>
          </p:nvGrpSpPr>
          <p:grpSpPr>
            <a:xfrm>
              <a:off x="4646872" y="2552315"/>
              <a:ext cx="903649" cy="789424"/>
              <a:chOff x="4355572" y="502377"/>
              <a:chExt cx="903649" cy="172819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AB53086B-8E65-4BFE-9D7A-124C211BE3FA}"/>
                  </a:ext>
                </a:extLst>
              </p:cNvPr>
              <p:cNvSpPr/>
              <p:nvPr/>
            </p:nvSpPr>
            <p:spPr>
              <a:xfrm>
                <a:off x="4355572" y="502377"/>
                <a:ext cx="144016" cy="172819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752057FE-1211-4131-BC1E-0C4052B87FBB}"/>
                  </a:ext>
                </a:extLst>
              </p:cNvPr>
              <p:cNvSpPr/>
              <p:nvPr/>
            </p:nvSpPr>
            <p:spPr>
              <a:xfrm>
                <a:off x="4607599" y="715738"/>
                <a:ext cx="144016" cy="129880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DF54696-A292-405F-8F0F-2D9BDC978BCC}"/>
                  </a:ext>
                </a:extLst>
              </p:cNvPr>
              <p:cNvSpPr/>
              <p:nvPr/>
            </p:nvSpPr>
            <p:spPr>
              <a:xfrm>
                <a:off x="4859625" y="931762"/>
                <a:ext cx="144016" cy="90010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724283F3-59FB-457F-9B58-59BA1BEEF30B}"/>
                  </a:ext>
                </a:extLst>
              </p:cNvPr>
              <p:cNvSpPr/>
              <p:nvPr/>
            </p:nvSpPr>
            <p:spPr>
              <a:xfrm>
                <a:off x="5115205" y="1129782"/>
                <a:ext cx="144016" cy="504056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2910E78B-E653-4AD8-B6F6-B127B8178A58}"/>
                </a:ext>
              </a:extLst>
            </p:cNvPr>
            <p:cNvCxnSpPr>
              <a:cxnSpLocks/>
              <a:stCxn id="44" idx="1"/>
              <a:endCxn id="31" idx="1"/>
            </p:cNvCxnSpPr>
            <p:nvPr/>
          </p:nvCxnSpPr>
          <p:spPr>
            <a:xfrm>
              <a:off x="2320227" y="2944038"/>
              <a:ext cx="2326645" cy="2990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0548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273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Evaluation: </a:t>
            </a:r>
            <a:r>
              <a:rPr lang="en-US" dirty="0"/>
              <a:t>Model trained on KITTI, inferenced on KITTI </a:t>
            </a:r>
            <a:r>
              <a:rPr lang="en-US" dirty="0" err="1"/>
              <a:t>testset</a:t>
            </a:r>
            <a:endParaRPr lang="en-US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Aklanoglu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J. Schuck, Y.  El </a:t>
            </a:r>
            <a:r>
              <a:rPr lang="en-US" sz="1400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17" y="1943983"/>
            <a:ext cx="8484563" cy="2715939"/>
          </a:xfrm>
          <a:prstGeom prst="rect">
            <a:avLst/>
          </a:prstGeom>
        </p:spPr>
      </p:pic>
      <p:graphicFrame>
        <p:nvGraphicFramePr>
          <p:cNvPr id="15" name="Shape 1058">
            <a:extLst>
              <a:ext uri="{FF2B5EF4-FFF2-40B4-BE49-F238E27FC236}">
                <a16:creationId xmlns:a16="http://schemas.microsoft.com/office/drawing/2014/main" id="{A6990855-D970-4F16-81AE-78E06F33B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453671"/>
              </p:ext>
            </p:extLst>
          </p:nvPr>
        </p:nvGraphicFramePr>
        <p:xfrm>
          <a:off x="2011766" y="4694620"/>
          <a:ext cx="3258600" cy="14633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0.25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7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/>
          <p:cNvSpPr/>
          <p:nvPr/>
        </p:nvSpPr>
        <p:spPr>
          <a:xfrm>
            <a:off x="-14627" y="-301"/>
            <a:ext cx="1934163" cy="68641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2" name="Shape 761"/>
          <p:cNvSpPr/>
          <p:nvPr/>
        </p:nvSpPr>
        <p:spPr>
          <a:xfrm>
            <a:off x="1919536" y="0"/>
            <a:ext cx="201176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3" name="Shape 762"/>
          <p:cNvSpPr/>
          <p:nvPr/>
        </p:nvSpPr>
        <p:spPr>
          <a:xfrm>
            <a:off x="3910490" y="0"/>
            <a:ext cx="2011761" cy="68580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4" name="Shape 763"/>
          <p:cNvSpPr/>
          <p:nvPr/>
        </p:nvSpPr>
        <p:spPr>
          <a:xfrm>
            <a:off x="5914927" y="0"/>
            <a:ext cx="2245086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6" name="Shape 776"/>
          <p:cNvSpPr txBox="1"/>
          <p:nvPr/>
        </p:nvSpPr>
        <p:spPr>
          <a:xfrm>
            <a:off x="3951425" y="2822110"/>
            <a:ext cx="19586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FCRN-SSD</a:t>
            </a:r>
          </a:p>
        </p:txBody>
      </p:sp>
      <p:sp>
        <p:nvSpPr>
          <p:cNvPr id="217" name="Shape 777"/>
          <p:cNvSpPr txBox="1"/>
          <p:nvPr/>
        </p:nvSpPr>
        <p:spPr>
          <a:xfrm>
            <a:off x="3916189" y="3635982"/>
            <a:ext cx="1990069" cy="161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3rd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 + VGG16-SSD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8" name="Shape 781"/>
          <p:cNvSpPr txBox="1"/>
          <p:nvPr/>
        </p:nvSpPr>
        <p:spPr>
          <a:xfrm>
            <a:off x="609515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FCRN-DSSD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2" name="Shape 766"/>
          <p:cNvSpPr txBox="1"/>
          <p:nvPr/>
        </p:nvSpPr>
        <p:spPr>
          <a:xfrm>
            <a:off x="7582" y="2822110"/>
            <a:ext cx="1889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latin typeface="Helvetica" charset="0"/>
                <a:ea typeface="Helvetica" charset="0"/>
                <a:cs typeface="Helvetica" charset="0"/>
              </a:rPr>
              <a:t>Motivation</a:t>
            </a:r>
          </a:p>
        </p:txBody>
      </p:sp>
      <p:sp>
        <p:nvSpPr>
          <p:cNvPr id="223" name="Shape 767"/>
          <p:cNvSpPr txBox="1"/>
          <p:nvPr/>
        </p:nvSpPr>
        <p:spPr>
          <a:xfrm>
            <a:off x="-81379" y="3851197"/>
            <a:ext cx="1990068" cy="97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1st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Goal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4" name="Shape 771"/>
          <p:cNvSpPr txBox="1"/>
          <p:nvPr/>
        </p:nvSpPr>
        <p:spPr>
          <a:xfrm>
            <a:off x="1945757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DeepTLR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5" name="Shape 772"/>
          <p:cNvSpPr txBox="1"/>
          <p:nvPr/>
        </p:nvSpPr>
        <p:spPr>
          <a:xfrm>
            <a:off x="1909589" y="3851654"/>
            <a:ext cx="2010848" cy="140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400" dirty="0">
                <a:latin typeface="Helvetica" charset="0"/>
                <a:ea typeface="Helvetica" charset="0"/>
                <a:cs typeface="Helvetica" charset="0"/>
              </a:rPr>
              <a:t>2nd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FZI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6" name="Straight Connector 3"/>
          <p:cNvSpPr/>
          <p:nvPr/>
        </p:nvSpPr>
        <p:spPr>
          <a:xfrm>
            <a:off x="728741" y="3642053"/>
            <a:ext cx="447427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7" name="Straight Connector 37"/>
          <p:cNvSpPr/>
          <p:nvPr/>
        </p:nvSpPr>
        <p:spPr>
          <a:xfrm>
            <a:off x="26912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8" name="Straight Connector 40"/>
          <p:cNvSpPr/>
          <p:nvPr/>
        </p:nvSpPr>
        <p:spPr>
          <a:xfrm>
            <a:off x="469265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2" name="Freeform 511"/>
          <p:cNvSpPr/>
          <p:nvPr/>
        </p:nvSpPr>
        <p:spPr>
          <a:xfrm>
            <a:off x="637153" y="1712923"/>
            <a:ext cx="630603" cy="51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04" y="11937"/>
                </a:moveTo>
                <a:cubicBezTo>
                  <a:pt x="3269" y="11937"/>
                  <a:pt x="1985" y="13500"/>
                  <a:pt x="1985" y="15489"/>
                </a:cubicBezTo>
                <a:cubicBezTo>
                  <a:pt x="1985" y="15916"/>
                  <a:pt x="2218" y="16200"/>
                  <a:pt x="2452" y="16200"/>
                </a:cubicBezTo>
                <a:cubicBezTo>
                  <a:pt x="2685" y="16200"/>
                  <a:pt x="2919" y="15916"/>
                  <a:pt x="2919" y="15489"/>
                </a:cubicBezTo>
                <a:cubicBezTo>
                  <a:pt x="2919" y="14211"/>
                  <a:pt x="3853" y="13216"/>
                  <a:pt x="4904" y="13216"/>
                </a:cubicBezTo>
                <a:cubicBezTo>
                  <a:pt x="5137" y="13216"/>
                  <a:pt x="5371" y="12932"/>
                  <a:pt x="5371" y="12505"/>
                </a:cubicBezTo>
                <a:cubicBezTo>
                  <a:pt x="5371" y="12221"/>
                  <a:pt x="5137" y="11937"/>
                  <a:pt x="4904" y="11937"/>
                </a:cubicBezTo>
                <a:close/>
                <a:moveTo>
                  <a:pt x="21133" y="12932"/>
                </a:moveTo>
                <a:cubicBezTo>
                  <a:pt x="17514" y="2416"/>
                  <a:pt x="17514" y="2416"/>
                  <a:pt x="17514" y="2416"/>
                </a:cubicBezTo>
                <a:cubicBezTo>
                  <a:pt x="17514" y="2416"/>
                  <a:pt x="17514" y="2416"/>
                  <a:pt x="17514" y="2416"/>
                </a:cubicBezTo>
                <a:cubicBezTo>
                  <a:pt x="17163" y="995"/>
                  <a:pt x="15996" y="0"/>
                  <a:pt x="14711" y="0"/>
                </a:cubicBezTo>
                <a:cubicBezTo>
                  <a:pt x="13077" y="0"/>
                  <a:pt x="11792" y="1563"/>
                  <a:pt x="11792" y="3553"/>
                </a:cubicBezTo>
                <a:cubicBezTo>
                  <a:pt x="9808" y="3553"/>
                  <a:pt x="9808" y="3553"/>
                  <a:pt x="9808" y="3553"/>
                </a:cubicBezTo>
                <a:cubicBezTo>
                  <a:pt x="9808" y="1563"/>
                  <a:pt x="8523" y="0"/>
                  <a:pt x="6889" y="0"/>
                </a:cubicBezTo>
                <a:cubicBezTo>
                  <a:pt x="5604" y="0"/>
                  <a:pt x="4554" y="995"/>
                  <a:pt x="4086" y="2416"/>
                </a:cubicBezTo>
                <a:cubicBezTo>
                  <a:pt x="4086" y="2416"/>
                  <a:pt x="4086" y="2416"/>
                  <a:pt x="4086" y="2416"/>
                </a:cubicBezTo>
                <a:cubicBezTo>
                  <a:pt x="467" y="12932"/>
                  <a:pt x="467" y="12932"/>
                  <a:pt x="467" y="12932"/>
                </a:cubicBezTo>
                <a:cubicBezTo>
                  <a:pt x="117" y="13784"/>
                  <a:pt x="0" y="14637"/>
                  <a:pt x="0" y="15489"/>
                </a:cubicBezTo>
                <a:cubicBezTo>
                  <a:pt x="0" y="18900"/>
                  <a:pt x="2218" y="21600"/>
                  <a:pt x="4904" y="21600"/>
                </a:cubicBezTo>
                <a:cubicBezTo>
                  <a:pt x="7239" y="21600"/>
                  <a:pt x="9224" y="19468"/>
                  <a:pt x="9691" y="16768"/>
                </a:cubicBezTo>
                <a:cubicBezTo>
                  <a:pt x="11909" y="16768"/>
                  <a:pt x="11909" y="16768"/>
                  <a:pt x="11909" y="16768"/>
                </a:cubicBezTo>
                <a:cubicBezTo>
                  <a:pt x="12376" y="19468"/>
                  <a:pt x="14361" y="21600"/>
                  <a:pt x="16696" y="21600"/>
                </a:cubicBezTo>
                <a:cubicBezTo>
                  <a:pt x="19498" y="21600"/>
                  <a:pt x="21600" y="18900"/>
                  <a:pt x="21600" y="15489"/>
                </a:cubicBezTo>
                <a:cubicBezTo>
                  <a:pt x="21600" y="14637"/>
                  <a:pt x="21483" y="13784"/>
                  <a:pt x="21133" y="12932"/>
                </a:cubicBezTo>
                <a:close/>
                <a:moveTo>
                  <a:pt x="4904" y="20321"/>
                </a:moveTo>
                <a:cubicBezTo>
                  <a:pt x="2685" y="20321"/>
                  <a:pt x="934" y="18189"/>
                  <a:pt x="934" y="15489"/>
                </a:cubicBezTo>
                <a:cubicBezTo>
                  <a:pt x="934" y="12932"/>
                  <a:pt x="2685" y="10800"/>
                  <a:pt x="4904" y="10800"/>
                </a:cubicBezTo>
                <a:cubicBezTo>
                  <a:pt x="7122" y="10800"/>
                  <a:pt x="8874" y="12932"/>
                  <a:pt x="8874" y="15489"/>
                </a:cubicBezTo>
                <a:cubicBezTo>
                  <a:pt x="8874" y="18189"/>
                  <a:pt x="7122" y="20321"/>
                  <a:pt x="4904" y="20321"/>
                </a:cubicBezTo>
                <a:close/>
                <a:moveTo>
                  <a:pt x="8874" y="11937"/>
                </a:moveTo>
                <a:cubicBezTo>
                  <a:pt x="7939" y="10516"/>
                  <a:pt x="6538" y="9521"/>
                  <a:pt x="4904" y="9521"/>
                </a:cubicBezTo>
                <a:cubicBezTo>
                  <a:pt x="3970" y="9521"/>
                  <a:pt x="3152" y="9805"/>
                  <a:pt x="2452" y="10374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137" y="2558"/>
                  <a:pt x="5137" y="2558"/>
                  <a:pt x="5137" y="2558"/>
                </a:cubicBezTo>
                <a:cubicBezTo>
                  <a:pt x="5371" y="1705"/>
                  <a:pt x="6071" y="1137"/>
                  <a:pt x="6889" y="1137"/>
                </a:cubicBezTo>
                <a:cubicBezTo>
                  <a:pt x="7939" y="1137"/>
                  <a:pt x="8757" y="2132"/>
                  <a:pt x="8874" y="3411"/>
                </a:cubicBezTo>
                <a:cubicBezTo>
                  <a:pt x="8874" y="3411"/>
                  <a:pt x="8874" y="3411"/>
                  <a:pt x="8874" y="3411"/>
                </a:cubicBezTo>
                <a:lnTo>
                  <a:pt x="8874" y="11937"/>
                </a:lnTo>
                <a:close/>
                <a:moveTo>
                  <a:pt x="11792" y="15489"/>
                </a:moveTo>
                <a:cubicBezTo>
                  <a:pt x="9808" y="15489"/>
                  <a:pt x="9808" y="15489"/>
                  <a:pt x="9808" y="15489"/>
                </a:cubicBezTo>
                <a:cubicBezTo>
                  <a:pt x="9808" y="14353"/>
                  <a:pt x="9808" y="14353"/>
                  <a:pt x="9808" y="14353"/>
                </a:cubicBezTo>
                <a:cubicBezTo>
                  <a:pt x="11792" y="14353"/>
                  <a:pt x="11792" y="14353"/>
                  <a:pt x="11792" y="14353"/>
                </a:cubicBezTo>
                <a:lnTo>
                  <a:pt x="11792" y="15489"/>
                </a:lnTo>
                <a:close/>
                <a:moveTo>
                  <a:pt x="11792" y="13216"/>
                </a:moveTo>
                <a:cubicBezTo>
                  <a:pt x="9808" y="13216"/>
                  <a:pt x="9808" y="13216"/>
                  <a:pt x="9808" y="13216"/>
                </a:cubicBezTo>
                <a:cubicBezTo>
                  <a:pt x="9808" y="4689"/>
                  <a:pt x="9808" y="4689"/>
                  <a:pt x="9808" y="4689"/>
                </a:cubicBezTo>
                <a:cubicBezTo>
                  <a:pt x="11792" y="4689"/>
                  <a:pt x="11792" y="4689"/>
                  <a:pt x="11792" y="4689"/>
                </a:cubicBezTo>
                <a:lnTo>
                  <a:pt x="11792" y="13216"/>
                </a:lnTo>
                <a:close/>
                <a:moveTo>
                  <a:pt x="12726" y="3411"/>
                </a:moveTo>
                <a:cubicBezTo>
                  <a:pt x="12843" y="3411"/>
                  <a:pt x="12843" y="3411"/>
                  <a:pt x="12843" y="3411"/>
                </a:cubicBezTo>
                <a:cubicBezTo>
                  <a:pt x="12843" y="2132"/>
                  <a:pt x="13777" y="1137"/>
                  <a:pt x="14711" y="1137"/>
                </a:cubicBezTo>
                <a:cubicBezTo>
                  <a:pt x="15529" y="1137"/>
                  <a:pt x="16229" y="1705"/>
                  <a:pt x="16579" y="2558"/>
                </a:cubicBezTo>
                <a:cubicBezTo>
                  <a:pt x="16579" y="2558"/>
                  <a:pt x="16579" y="2558"/>
                  <a:pt x="16579" y="2558"/>
                </a:cubicBezTo>
                <a:cubicBezTo>
                  <a:pt x="19148" y="10374"/>
                  <a:pt x="19148" y="10374"/>
                  <a:pt x="19148" y="10374"/>
                </a:cubicBezTo>
                <a:cubicBezTo>
                  <a:pt x="18448" y="9805"/>
                  <a:pt x="17630" y="9521"/>
                  <a:pt x="16696" y="9521"/>
                </a:cubicBezTo>
                <a:cubicBezTo>
                  <a:pt x="15062" y="9521"/>
                  <a:pt x="13661" y="10516"/>
                  <a:pt x="12726" y="11937"/>
                </a:cubicBezTo>
                <a:lnTo>
                  <a:pt x="12726" y="3411"/>
                </a:lnTo>
                <a:close/>
                <a:moveTo>
                  <a:pt x="16696" y="20321"/>
                </a:moveTo>
                <a:cubicBezTo>
                  <a:pt x="14595" y="20321"/>
                  <a:pt x="12726" y="18189"/>
                  <a:pt x="12726" y="15489"/>
                </a:cubicBezTo>
                <a:cubicBezTo>
                  <a:pt x="12726" y="12932"/>
                  <a:pt x="14595" y="10800"/>
                  <a:pt x="16696" y="10800"/>
                </a:cubicBezTo>
                <a:cubicBezTo>
                  <a:pt x="18915" y="10800"/>
                  <a:pt x="20666" y="12932"/>
                  <a:pt x="20666" y="15489"/>
                </a:cubicBezTo>
                <a:cubicBezTo>
                  <a:pt x="20666" y="18189"/>
                  <a:pt x="18915" y="20321"/>
                  <a:pt x="16696" y="20321"/>
                </a:cubicBezTo>
                <a:close/>
                <a:moveTo>
                  <a:pt x="16696" y="11937"/>
                </a:moveTo>
                <a:cubicBezTo>
                  <a:pt x="15062" y="11937"/>
                  <a:pt x="13777" y="13500"/>
                  <a:pt x="13777" y="15489"/>
                </a:cubicBezTo>
                <a:cubicBezTo>
                  <a:pt x="13777" y="15916"/>
                  <a:pt x="14011" y="16200"/>
                  <a:pt x="14244" y="16200"/>
                </a:cubicBezTo>
                <a:cubicBezTo>
                  <a:pt x="14478" y="16200"/>
                  <a:pt x="14711" y="15916"/>
                  <a:pt x="14711" y="15489"/>
                </a:cubicBezTo>
                <a:cubicBezTo>
                  <a:pt x="14711" y="14211"/>
                  <a:pt x="15645" y="13216"/>
                  <a:pt x="16696" y="13216"/>
                </a:cubicBezTo>
                <a:cubicBezTo>
                  <a:pt x="17046" y="13216"/>
                  <a:pt x="17163" y="12932"/>
                  <a:pt x="17163" y="12505"/>
                </a:cubicBezTo>
                <a:cubicBezTo>
                  <a:pt x="17163" y="12221"/>
                  <a:pt x="17046" y="11937"/>
                  <a:pt x="16696" y="119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Shape 763">
            <a:extLst>
              <a:ext uri="{FF2B5EF4-FFF2-40B4-BE49-F238E27FC236}">
                <a16:creationId xmlns:a16="http://schemas.microsoft.com/office/drawing/2014/main" id="{FF62CEBB-67C3-4E66-8897-B29FAE7A1E6F}"/>
              </a:ext>
            </a:extLst>
          </p:cNvPr>
          <p:cNvSpPr/>
          <p:nvPr/>
        </p:nvSpPr>
        <p:spPr>
          <a:xfrm>
            <a:off x="10174058" y="0"/>
            <a:ext cx="207862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Shape 781">
            <a:extLst>
              <a:ext uri="{FF2B5EF4-FFF2-40B4-BE49-F238E27FC236}">
                <a16:creationId xmlns:a16="http://schemas.microsoft.com/office/drawing/2014/main" id="{3857F067-B44D-428A-B764-6A9FA0EDCB5B}"/>
              </a:ext>
            </a:extLst>
          </p:cNvPr>
          <p:cNvSpPr txBox="1"/>
          <p:nvPr/>
        </p:nvSpPr>
        <p:spPr>
          <a:xfrm>
            <a:off x="1019184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Future Work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Shape 782">
            <a:extLst>
              <a:ext uri="{FF2B5EF4-FFF2-40B4-BE49-F238E27FC236}">
                <a16:creationId xmlns:a16="http://schemas.microsoft.com/office/drawing/2014/main" id="{0500A378-37E1-4EB0-8C1E-D285B6C1D34D}"/>
              </a:ext>
            </a:extLst>
          </p:cNvPr>
          <p:cNvSpPr txBox="1"/>
          <p:nvPr/>
        </p:nvSpPr>
        <p:spPr>
          <a:xfrm>
            <a:off x="1017534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6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Improvements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Straight Connector 44">
            <a:extLst>
              <a:ext uri="{FF2B5EF4-FFF2-40B4-BE49-F238E27FC236}">
                <a16:creationId xmlns:a16="http://schemas.microsoft.com/office/drawing/2014/main" id="{F2FF4E72-536D-4AAB-8B15-4912043FD9F3}"/>
              </a:ext>
            </a:extLst>
          </p:cNvPr>
          <p:cNvSpPr/>
          <p:nvPr/>
        </p:nvSpPr>
        <p:spPr>
          <a:xfrm>
            <a:off x="1096179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Freeform 137">
            <a:extLst>
              <a:ext uri="{FF2B5EF4-FFF2-40B4-BE49-F238E27FC236}">
                <a16:creationId xmlns:a16="http://schemas.microsoft.com/office/drawing/2014/main" id="{971B6E70-5896-431E-9B40-A0CFD278E7F5}"/>
              </a:ext>
            </a:extLst>
          </p:cNvPr>
          <p:cNvSpPr>
            <a:spLocks noEditPoints="1"/>
          </p:cNvSpPr>
          <p:nvPr/>
        </p:nvSpPr>
        <p:spPr bwMode="auto">
          <a:xfrm>
            <a:off x="10891805" y="1700695"/>
            <a:ext cx="607454" cy="609249"/>
          </a:xfrm>
          <a:custGeom>
            <a:avLst/>
            <a:gdLst>
              <a:gd name="T0" fmla="*/ 139 w 186"/>
              <a:gd name="T1" fmla="*/ 89 h 186"/>
              <a:gd name="T2" fmla="*/ 97 w 186"/>
              <a:gd name="T3" fmla="*/ 89 h 186"/>
              <a:gd name="T4" fmla="*/ 97 w 186"/>
              <a:gd name="T5" fmla="*/ 47 h 186"/>
              <a:gd name="T6" fmla="*/ 93 w 186"/>
              <a:gd name="T7" fmla="*/ 42 h 186"/>
              <a:gd name="T8" fmla="*/ 89 w 186"/>
              <a:gd name="T9" fmla="*/ 47 h 186"/>
              <a:gd name="T10" fmla="*/ 89 w 186"/>
              <a:gd name="T11" fmla="*/ 89 h 186"/>
              <a:gd name="T12" fmla="*/ 46 w 186"/>
              <a:gd name="T13" fmla="*/ 89 h 186"/>
              <a:gd name="T14" fmla="*/ 42 w 186"/>
              <a:gd name="T15" fmla="*/ 93 h 186"/>
              <a:gd name="T16" fmla="*/ 46 w 186"/>
              <a:gd name="T17" fmla="*/ 97 h 186"/>
              <a:gd name="T18" fmla="*/ 89 w 186"/>
              <a:gd name="T19" fmla="*/ 97 h 186"/>
              <a:gd name="T20" fmla="*/ 89 w 186"/>
              <a:gd name="T21" fmla="*/ 139 h 186"/>
              <a:gd name="T22" fmla="*/ 93 w 186"/>
              <a:gd name="T23" fmla="*/ 144 h 186"/>
              <a:gd name="T24" fmla="*/ 97 w 186"/>
              <a:gd name="T25" fmla="*/ 139 h 186"/>
              <a:gd name="T26" fmla="*/ 97 w 186"/>
              <a:gd name="T27" fmla="*/ 97 h 186"/>
              <a:gd name="T28" fmla="*/ 139 w 186"/>
              <a:gd name="T29" fmla="*/ 97 h 186"/>
              <a:gd name="T30" fmla="*/ 143 w 186"/>
              <a:gd name="T31" fmla="*/ 93 h 186"/>
              <a:gd name="T32" fmla="*/ 139 w 186"/>
              <a:gd name="T33" fmla="*/ 89 h 186"/>
              <a:gd name="T34" fmla="*/ 93 w 186"/>
              <a:gd name="T35" fmla="*/ 0 h 186"/>
              <a:gd name="T36" fmla="*/ 0 w 186"/>
              <a:gd name="T37" fmla="*/ 93 h 186"/>
              <a:gd name="T38" fmla="*/ 93 w 186"/>
              <a:gd name="T39" fmla="*/ 186 h 186"/>
              <a:gd name="T40" fmla="*/ 186 w 186"/>
              <a:gd name="T41" fmla="*/ 93 h 186"/>
              <a:gd name="T42" fmla="*/ 93 w 186"/>
              <a:gd name="T43" fmla="*/ 0 h 186"/>
              <a:gd name="T44" fmla="*/ 93 w 186"/>
              <a:gd name="T45" fmla="*/ 177 h 186"/>
              <a:gd name="T46" fmla="*/ 8 w 186"/>
              <a:gd name="T47" fmla="*/ 93 h 186"/>
              <a:gd name="T48" fmla="*/ 93 w 186"/>
              <a:gd name="T49" fmla="*/ 9 h 186"/>
              <a:gd name="T50" fmla="*/ 177 w 186"/>
              <a:gd name="T51" fmla="*/ 93 h 186"/>
              <a:gd name="T52" fmla="*/ 93 w 186"/>
              <a:gd name="T53" fmla="*/ 17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39" y="89"/>
                </a:moveTo>
                <a:cubicBezTo>
                  <a:pt x="97" y="89"/>
                  <a:pt x="97" y="89"/>
                  <a:pt x="97" y="89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4"/>
                  <a:pt x="95" y="42"/>
                  <a:pt x="93" y="42"/>
                </a:cubicBezTo>
                <a:cubicBezTo>
                  <a:pt x="91" y="42"/>
                  <a:pt x="89" y="44"/>
                  <a:pt x="89" y="47"/>
                </a:cubicBezTo>
                <a:cubicBezTo>
                  <a:pt x="89" y="89"/>
                  <a:pt x="89" y="89"/>
                  <a:pt x="89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4" y="89"/>
                  <a:pt x="42" y="91"/>
                  <a:pt x="42" y="93"/>
                </a:cubicBezTo>
                <a:cubicBezTo>
                  <a:pt x="42" y="95"/>
                  <a:pt x="44" y="97"/>
                  <a:pt x="46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9" y="142"/>
                  <a:pt x="91" y="144"/>
                  <a:pt x="93" y="144"/>
                </a:cubicBezTo>
                <a:cubicBezTo>
                  <a:pt x="95" y="144"/>
                  <a:pt x="97" y="142"/>
                  <a:pt x="97" y="139"/>
                </a:cubicBezTo>
                <a:cubicBezTo>
                  <a:pt x="97" y="97"/>
                  <a:pt x="97" y="97"/>
                  <a:pt x="97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42" y="97"/>
                  <a:pt x="143" y="95"/>
                  <a:pt x="143" y="93"/>
                </a:cubicBezTo>
                <a:cubicBezTo>
                  <a:pt x="143" y="91"/>
                  <a:pt x="142" y="89"/>
                  <a:pt x="139" y="89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6" y="177"/>
                  <a:pt x="8" y="140"/>
                  <a:pt x="8" y="93"/>
                </a:cubicBezTo>
                <a:cubicBezTo>
                  <a:pt x="8" y="46"/>
                  <a:pt x="46" y="9"/>
                  <a:pt x="93" y="9"/>
                </a:cubicBezTo>
                <a:cubicBezTo>
                  <a:pt x="139" y="9"/>
                  <a:pt x="177" y="46"/>
                  <a:pt x="177" y="93"/>
                </a:cubicBezTo>
                <a:cubicBezTo>
                  <a:pt x="177" y="140"/>
                  <a:pt x="139" y="177"/>
                  <a:pt x="93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Shape 763">
            <a:extLst>
              <a:ext uri="{FF2B5EF4-FFF2-40B4-BE49-F238E27FC236}">
                <a16:creationId xmlns:a16="http://schemas.microsoft.com/office/drawing/2014/main" id="{F0A39242-A433-4296-8A4A-4ECCFAF84B11}"/>
              </a:ext>
            </a:extLst>
          </p:cNvPr>
          <p:cNvSpPr/>
          <p:nvPr/>
        </p:nvSpPr>
        <p:spPr>
          <a:xfrm>
            <a:off x="8155940" y="0"/>
            <a:ext cx="2018119" cy="6858000"/>
          </a:xfrm>
          <a:prstGeom prst="rect">
            <a:avLst/>
          </a:prstGeom>
          <a:solidFill>
            <a:schemeClr val="accent5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400">
                <a:solidFill>
                  <a:srgbClr val="FFFFFF"/>
                </a:solidFill>
              </a:defRPr>
            </a:pPr>
            <a:endParaRPr sz="34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Shape 781">
            <a:extLst>
              <a:ext uri="{FF2B5EF4-FFF2-40B4-BE49-F238E27FC236}">
                <a16:creationId xmlns:a16="http://schemas.microsoft.com/office/drawing/2014/main" id="{CE5225BA-7D2E-4A71-853B-8CAF8D6400DF}"/>
              </a:ext>
            </a:extLst>
          </p:cNvPr>
          <p:cNvSpPr txBox="1"/>
          <p:nvPr/>
        </p:nvSpPr>
        <p:spPr>
          <a:xfrm>
            <a:off x="8180081" y="2822110"/>
            <a:ext cx="19916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 b="1" spc="-53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Shape 782">
            <a:extLst>
              <a:ext uri="{FF2B5EF4-FFF2-40B4-BE49-F238E27FC236}">
                <a16:creationId xmlns:a16="http://schemas.microsoft.com/office/drawing/2014/main" id="{0B205E63-A419-4B4C-BAE9-2288EB35DFA3}"/>
              </a:ext>
            </a:extLst>
          </p:cNvPr>
          <p:cNvSpPr txBox="1"/>
          <p:nvPr/>
        </p:nvSpPr>
        <p:spPr>
          <a:xfrm>
            <a:off x="8163586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 err="1"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Solutions</a:t>
            </a:r>
          </a:p>
        </p:txBody>
      </p:sp>
      <p:sp>
        <p:nvSpPr>
          <p:cNvPr id="35" name="Straight Connector 44">
            <a:extLst>
              <a:ext uri="{FF2B5EF4-FFF2-40B4-BE49-F238E27FC236}">
                <a16:creationId xmlns:a16="http://schemas.microsoft.com/office/drawing/2014/main" id="{B938BEA0-9C1B-45BD-B7DF-147BEAA29C67}"/>
              </a:ext>
            </a:extLst>
          </p:cNvPr>
          <p:cNvSpPr/>
          <p:nvPr/>
        </p:nvSpPr>
        <p:spPr>
          <a:xfrm>
            <a:off x="8950038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6" name="Freeform 75"/>
          <p:cNvSpPr/>
          <p:nvPr/>
        </p:nvSpPr>
        <p:spPr>
          <a:xfrm>
            <a:off x="8909779" y="1655851"/>
            <a:ext cx="516800" cy="63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3" y="2903"/>
                </a:moveTo>
                <a:cubicBezTo>
                  <a:pt x="15632" y="2903"/>
                  <a:pt x="15632" y="2903"/>
                  <a:pt x="15632" y="2903"/>
                </a:cubicBezTo>
                <a:cubicBezTo>
                  <a:pt x="15632" y="1974"/>
                  <a:pt x="15632" y="1974"/>
                  <a:pt x="15632" y="1974"/>
                </a:cubicBezTo>
                <a:cubicBezTo>
                  <a:pt x="15632" y="1394"/>
                  <a:pt x="15063" y="929"/>
                  <a:pt x="14353" y="929"/>
                </a:cubicBezTo>
                <a:cubicBezTo>
                  <a:pt x="12079" y="929"/>
                  <a:pt x="12079" y="929"/>
                  <a:pt x="12079" y="929"/>
                </a:cubicBezTo>
                <a:cubicBezTo>
                  <a:pt x="12079" y="465"/>
                  <a:pt x="11511" y="0"/>
                  <a:pt x="10800" y="0"/>
                </a:cubicBezTo>
                <a:cubicBezTo>
                  <a:pt x="10089" y="0"/>
                  <a:pt x="9663" y="465"/>
                  <a:pt x="9663" y="929"/>
                </a:cubicBezTo>
                <a:cubicBezTo>
                  <a:pt x="7247" y="929"/>
                  <a:pt x="7247" y="929"/>
                  <a:pt x="7247" y="929"/>
                </a:cubicBezTo>
                <a:cubicBezTo>
                  <a:pt x="6537" y="929"/>
                  <a:pt x="5968" y="1394"/>
                  <a:pt x="5968" y="1974"/>
                </a:cubicBezTo>
                <a:cubicBezTo>
                  <a:pt x="5968" y="2903"/>
                  <a:pt x="5968" y="2903"/>
                  <a:pt x="5968" y="2903"/>
                </a:cubicBezTo>
                <a:cubicBezTo>
                  <a:pt x="1279" y="2903"/>
                  <a:pt x="1279" y="2903"/>
                  <a:pt x="1279" y="2903"/>
                </a:cubicBezTo>
                <a:cubicBezTo>
                  <a:pt x="568" y="2903"/>
                  <a:pt x="0" y="3368"/>
                  <a:pt x="0" y="3948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135"/>
                  <a:pt x="568" y="21600"/>
                  <a:pt x="1279" y="21600"/>
                </a:cubicBezTo>
                <a:cubicBezTo>
                  <a:pt x="20463" y="21600"/>
                  <a:pt x="20463" y="21600"/>
                  <a:pt x="20463" y="21600"/>
                </a:cubicBezTo>
                <a:cubicBezTo>
                  <a:pt x="21032" y="21600"/>
                  <a:pt x="21600" y="21135"/>
                  <a:pt x="21600" y="20555"/>
                </a:cubicBezTo>
                <a:cubicBezTo>
                  <a:pt x="21600" y="3948"/>
                  <a:pt x="21600" y="3948"/>
                  <a:pt x="21600" y="3948"/>
                </a:cubicBezTo>
                <a:cubicBezTo>
                  <a:pt x="21600" y="3368"/>
                  <a:pt x="21032" y="2903"/>
                  <a:pt x="20463" y="2903"/>
                </a:cubicBezTo>
                <a:close/>
                <a:moveTo>
                  <a:pt x="7247" y="1974"/>
                </a:moveTo>
                <a:cubicBezTo>
                  <a:pt x="14353" y="1974"/>
                  <a:pt x="14353" y="1974"/>
                  <a:pt x="14353" y="1974"/>
                </a:cubicBezTo>
                <a:cubicBezTo>
                  <a:pt x="14353" y="3948"/>
                  <a:pt x="14353" y="3948"/>
                  <a:pt x="14353" y="3948"/>
                </a:cubicBezTo>
                <a:cubicBezTo>
                  <a:pt x="7247" y="3948"/>
                  <a:pt x="7247" y="3948"/>
                  <a:pt x="7247" y="3948"/>
                </a:cubicBezTo>
                <a:lnTo>
                  <a:pt x="7247" y="1974"/>
                </a:lnTo>
                <a:close/>
                <a:moveTo>
                  <a:pt x="20463" y="20555"/>
                </a:moveTo>
                <a:cubicBezTo>
                  <a:pt x="1279" y="20555"/>
                  <a:pt x="1279" y="20555"/>
                  <a:pt x="1279" y="20555"/>
                </a:cubicBezTo>
                <a:cubicBezTo>
                  <a:pt x="1279" y="6852"/>
                  <a:pt x="1279" y="6852"/>
                  <a:pt x="1279" y="6852"/>
                </a:cubicBezTo>
                <a:cubicBezTo>
                  <a:pt x="20463" y="6852"/>
                  <a:pt x="20463" y="6852"/>
                  <a:pt x="20463" y="6852"/>
                </a:cubicBezTo>
                <a:lnTo>
                  <a:pt x="20463" y="20555"/>
                </a:lnTo>
                <a:close/>
                <a:moveTo>
                  <a:pt x="20463" y="5923"/>
                </a:moveTo>
                <a:cubicBezTo>
                  <a:pt x="1279" y="5923"/>
                  <a:pt x="1279" y="5923"/>
                  <a:pt x="1279" y="5923"/>
                </a:cubicBezTo>
                <a:cubicBezTo>
                  <a:pt x="1279" y="3948"/>
                  <a:pt x="1279" y="3948"/>
                  <a:pt x="1279" y="3948"/>
                </a:cubicBezTo>
                <a:cubicBezTo>
                  <a:pt x="5968" y="3948"/>
                  <a:pt x="5968" y="3948"/>
                  <a:pt x="5968" y="3948"/>
                </a:cubicBezTo>
                <a:cubicBezTo>
                  <a:pt x="5968" y="4413"/>
                  <a:pt x="6537" y="4877"/>
                  <a:pt x="7247" y="4877"/>
                </a:cubicBezTo>
                <a:cubicBezTo>
                  <a:pt x="14353" y="4877"/>
                  <a:pt x="14353" y="4877"/>
                  <a:pt x="14353" y="4877"/>
                </a:cubicBezTo>
                <a:cubicBezTo>
                  <a:pt x="15063" y="4877"/>
                  <a:pt x="15632" y="4413"/>
                  <a:pt x="15632" y="3948"/>
                </a:cubicBezTo>
                <a:cubicBezTo>
                  <a:pt x="20463" y="3948"/>
                  <a:pt x="20463" y="3948"/>
                  <a:pt x="20463" y="3948"/>
                </a:cubicBezTo>
                <a:lnTo>
                  <a:pt x="20463" y="5923"/>
                </a:lnTo>
                <a:close/>
                <a:moveTo>
                  <a:pt x="4263" y="10800"/>
                </a:moveTo>
                <a:cubicBezTo>
                  <a:pt x="11368" y="10800"/>
                  <a:pt x="11368" y="10800"/>
                  <a:pt x="11368" y="10800"/>
                </a:cubicBezTo>
                <a:cubicBezTo>
                  <a:pt x="11795" y="10800"/>
                  <a:pt x="12079" y="10568"/>
                  <a:pt x="12079" y="10219"/>
                </a:cubicBezTo>
                <a:cubicBezTo>
                  <a:pt x="12079" y="9987"/>
                  <a:pt x="11795" y="9755"/>
                  <a:pt x="11368" y="9755"/>
                </a:cubicBezTo>
                <a:cubicBezTo>
                  <a:pt x="4263" y="9755"/>
                  <a:pt x="4263" y="9755"/>
                  <a:pt x="4263" y="9755"/>
                </a:cubicBezTo>
                <a:cubicBezTo>
                  <a:pt x="3837" y="9755"/>
                  <a:pt x="3553" y="9987"/>
                  <a:pt x="3553" y="10219"/>
                </a:cubicBezTo>
                <a:cubicBezTo>
                  <a:pt x="3553" y="10568"/>
                  <a:pt x="3837" y="10800"/>
                  <a:pt x="4263" y="10800"/>
                </a:cubicBezTo>
                <a:close/>
                <a:moveTo>
                  <a:pt x="4263" y="16606"/>
                </a:moveTo>
                <a:cubicBezTo>
                  <a:pt x="15063" y="16606"/>
                  <a:pt x="15063" y="16606"/>
                  <a:pt x="15063" y="16606"/>
                </a:cubicBezTo>
                <a:cubicBezTo>
                  <a:pt x="15347" y="16606"/>
                  <a:pt x="15632" y="16374"/>
                  <a:pt x="15632" y="16142"/>
                </a:cubicBezTo>
                <a:cubicBezTo>
                  <a:pt x="15632" y="15910"/>
                  <a:pt x="15347" y="15677"/>
                  <a:pt x="15063" y="15677"/>
                </a:cubicBezTo>
                <a:cubicBezTo>
                  <a:pt x="4263" y="15677"/>
                  <a:pt x="4263" y="15677"/>
                  <a:pt x="4263" y="15677"/>
                </a:cubicBezTo>
                <a:cubicBezTo>
                  <a:pt x="3837" y="15677"/>
                  <a:pt x="3553" y="15910"/>
                  <a:pt x="3553" y="16142"/>
                </a:cubicBezTo>
                <a:cubicBezTo>
                  <a:pt x="3553" y="16374"/>
                  <a:pt x="3837" y="16606"/>
                  <a:pt x="4263" y="16606"/>
                </a:cubicBezTo>
                <a:close/>
                <a:moveTo>
                  <a:pt x="4263" y="13703"/>
                </a:moveTo>
                <a:cubicBezTo>
                  <a:pt x="17479" y="13703"/>
                  <a:pt x="17479" y="13703"/>
                  <a:pt x="17479" y="13703"/>
                </a:cubicBezTo>
                <a:cubicBezTo>
                  <a:pt x="17763" y="13703"/>
                  <a:pt x="18047" y="13471"/>
                  <a:pt x="18047" y="13239"/>
                </a:cubicBezTo>
                <a:cubicBezTo>
                  <a:pt x="18047" y="12890"/>
                  <a:pt x="17763" y="12774"/>
                  <a:pt x="17479" y="12774"/>
                </a:cubicBezTo>
                <a:cubicBezTo>
                  <a:pt x="4263" y="12774"/>
                  <a:pt x="4263" y="12774"/>
                  <a:pt x="4263" y="12774"/>
                </a:cubicBezTo>
                <a:cubicBezTo>
                  <a:pt x="3837" y="12774"/>
                  <a:pt x="3553" y="12890"/>
                  <a:pt x="3553" y="13239"/>
                </a:cubicBezTo>
                <a:cubicBezTo>
                  <a:pt x="3553" y="13471"/>
                  <a:pt x="3837" y="13703"/>
                  <a:pt x="4263" y="137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sz="1300"/>
            </a:pPr>
            <a:endParaRPr sz="13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Shape 782">
            <a:extLst>
              <a:ext uri="{FF2B5EF4-FFF2-40B4-BE49-F238E27FC236}">
                <a16:creationId xmlns:a16="http://schemas.microsoft.com/office/drawing/2014/main" id="{15C6D531-59CF-453A-B8FF-54C80BBF64B0}"/>
              </a:ext>
            </a:extLst>
          </p:cNvPr>
          <p:cNvSpPr txBox="1"/>
          <p:nvPr/>
        </p:nvSpPr>
        <p:spPr>
          <a:xfrm>
            <a:off x="6031891" y="3851425"/>
            <a:ext cx="2040372" cy="118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5033" tIns="55033" rIns="55033" bIns="55033" anchor="ctr">
            <a:spAutoFit/>
          </a:bodyPr>
          <a:lstStyle/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sz="1400" dirty="0" err="1">
                <a:latin typeface="Helvetica" charset="0"/>
                <a:ea typeface="Helvetica" charset="0"/>
                <a:cs typeface="Helvetica" charset="0"/>
              </a:rPr>
              <a:t>th</a:t>
            </a:r>
            <a:r>
              <a:rPr sz="1400" dirty="0">
                <a:latin typeface="Helvetica" charset="0"/>
                <a:ea typeface="Helvetica" charset="0"/>
                <a:cs typeface="Helvetica" charset="0"/>
              </a:rPr>
              <a:t> STAGE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00" dirty="0">
              <a:latin typeface="Helvetica" charset="0"/>
              <a:ea typeface="Helvetica" charset="0"/>
              <a:cs typeface="Helvetica" charset="0"/>
            </a:endParaRP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sz="1400" dirty="0">
                <a:latin typeface="Helvetica" charset="0"/>
                <a:ea typeface="Helvetica" charset="0"/>
                <a:cs typeface="Helvetica" charset="0"/>
              </a:rPr>
              <a:t>ResNet50-Deconv-SSD-Deconv</a:t>
            </a:r>
          </a:p>
          <a:p>
            <a:pPr algn="ctr">
              <a:defRPr sz="1400" spc="-32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Straight Connector 44">
            <a:extLst>
              <a:ext uri="{FF2B5EF4-FFF2-40B4-BE49-F238E27FC236}">
                <a16:creationId xmlns:a16="http://schemas.microsoft.com/office/drawing/2014/main" id="{9FCE3F29-7AD6-43DB-9A49-6AE24BFC7CC0}"/>
              </a:ext>
            </a:extLst>
          </p:cNvPr>
          <p:cNvSpPr/>
          <p:nvPr/>
        </p:nvSpPr>
        <p:spPr>
          <a:xfrm>
            <a:off x="6818343" y="3642053"/>
            <a:ext cx="4474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0E6B6F9-19CA-4C9F-A600-E7958E28B15E}"/>
              </a:ext>
            </a:extLst>
          </p:cNvPr>
          <p:cNvGrpSpPr/>
          <p:nvPr/>
        </p:nvGrpSpPr>
        <p:grpSpPr>
          <a:xfrm>
            <a:off x="2357149" y="1542092"/>
            <a:ext cx="1061218" cy="935777"/>
            <a:chOff x="911424" y="2315540"/>
            <a:chExt cx="1959856" cy="1728192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5B4F2C1A-F940-4687-B10F-BD6D6C9D96AD}"/>
                </a:ext>
              </a:extLst>
            </p:cNvPr>
            <p:cNvGrpSpPr/>
            <p:nvPr/>
          </p:nvGrpSpPr>
          <p:grpSpPr>
            <a:xfrm>
              <a:off x="911424" y="2315540"/>
              <a:ext cx="1515419" cy="1728192"/>
              <a:chOff x="911424" y="2315540"/>
              <a:chExt cx="1515419" cy="1728192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C1C4BF0-0C6C-4D4A-8BDA-DFC04C6E06CD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74F75BF-62B3-42FF-B2E2-73C871C89064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2EE6962-AC23-47F9-A6DB-2D5C55ACB118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1FED913A-80AA-4DC5-BBB6-0C1FF1B17B54}"/>
                  </a:ext>
                </a:extLst>
              </p:cNvPr>
              <p:cNvSpPr/>
              <p:nvPr/>
            </p:nvSpPr>
            <p:spPr>
              <a:xfrm>
                <a:off x="2282828" y="2771642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2F742622-7F71-48D3-A6CF-0FB9742D2F0D}"/>
                  </a:ext>
                </a:extLst>
              </p:cNvPr>
              <p:cNvSpPr/>
              <p:nvPr/>
            </p:nvSpPr>
            <p:spPr>
              <a:xfrm>
                <a:off x="1768572" y="3349197"/>
                <a:ext cx="144015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0A0FB1C8-0C6C-41E0-919E-E56B52E14400}"/>
                </a:ext>
              </a:extLst>
            </p:cNvPr>
            <p:cNvGrpSpPr/>
            <p:nvPr/>
          </p:nvGrpSpPr>
          <p:grpSpPr>
            <a:xfrm rot="10800000">
              <a:off x="2012859" y="2889729"/>
              <a:ext cx="858421" cy="902191"/>
              <a:chOff x="1170170" y="2782152"/>
              <a:chExt cx="858421" cy="1975061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84C82AD-C21F-41AB-84BF-2CF955647B2F}"/>
                  </a:ext>
                </a:extLst>
              </p:cNvPr>
              <p:cNvSpPr/>
              <p:nvPr/>
            </p:nvSpPr>
            <p:spPr>
              <a:xfrm>
                <a:off x="1884576" y="2782152"/>
                <a:ext cx="144015" cy="7020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DF57475F-D46B-4CA3-BD4F-80C5E49871AC}"/>
                  </a:ext>
                </a:extLst>
              </p:cNvPr>
              <p:cNvSpPr/>
              <p:nvPr/>
            </p:nvSpPr>
            <p:spPr>
              <a:xfrm>
                <a:off x="1170170" y="4226948"/>
                <a:ext cx="144017" cy="3510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8150A28D-7002-4642-9646-DBAC03875007}"/>
                  </a:ext>
                </a:extLst>
              </p:cNvPr>
              <p:cNvSpPr/>
              <p:nvPr/>
            </p:nvSpPr>
            <p:spPr>
              <a:xfrm>
                <a:off x="1389243" y="4055137"/>
                <a:ext cx="144015" cy="7020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969F48AE-7C6A-4DBC-9E82-8C9AC52BFF3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572783" y="3013903"/>
              <a:ext cx="710044" cy="9768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Verbinder: gewinkelt 47">
              <a:extLst>
                <a:ext uri="{FF2B5EF4-FFF2-40B4-BE49-F238E27FC236}">
                  <a16:creationId xmlns:a16="http://schemas.microsoft.com/office/drawing/2014/main" id="{9E895FB8-C268-407C-8563-EC68AEF64A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2601" y="3578512"/>
              <a:ext cx="164607" cy="0"/>
            </a:xfrm>
            <a:prstGeom prst="straightConnector1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Verbinder: gewinkelt 47">
              <a:extLst>
                <a:ext uri="{FF2B5EF4-FFF2-40B4-BE49-F238E27FC236}">
                  <a16:creationId xmlns:a16="http://schemas.microsoft.com/office/drawing/2014/main" id="{5AB119F2-58F3-4DA9-B4F7-5285B18D05F5}"/>
                </a:ext>
              </a:extLst>
            </p:cNvPr>
            <p:cNvCxnSpPr>
              <a:cxnSpLocks/>
              <a:stCxn id="52" idx="1"/>
              <a:endCxn id="60" idx="2"/>
            </p:cNvCxnSpPr>
            <p:nvPr/>
          </p:nvCxnSpPr>
          <p:spPr>
            <a:xfrm flipV="1">
              <a:off x="2156874" y="3275698"/>
              <a:ext cx="197962" cy="355869"/>
            </a:xfrm>
            <a:prstGeom prst="bentConnector2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947EAB4E-4C0F-44EF-99D5-EB527C87775A}"/>
              </a:ext>
            </a:extLst>
          </p:cNvPr>
          <p:cNvGrpSpPr/>
          <p:nvPr/>
        </p:nvGrpSpPr>
        <p:grpSpPr>
          <a:xfrm>
            <a:off x="6340047" y="1546730"/>
            <a:ext cx="1501900" cy="943112"/>
            <a:chOff x="911424" y="2315540"/>
            <a:chExt cx="2752134" cy="172819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E8671787-1582-41C1-8DC9-DCFE4968F367}"/>
                </a:ext>
              </a:extLst>
            </p:cNvPr>
            <p:cNvGrpSpPr/>
            <p:nvPr/>
          </p:nvGrpSpPr>
          <p:grpSpPr>
            <a:xfrm>
              <a:off x="911424" y="2315540"/>
              <a:ext cx="903652" cy="1728192"/>
              <a:chOff x="911424" y="2315540"/>
              <a:chExt cx="903652" cy="1728192"/>
            </a:xfrm>
          </p:grpSpPr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52B672AF-7F6F-4A2B-8940-96579C653840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C85E4DF-A891-47A5-A926-0A4EC4968E3E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9E2AD31A-3EC2-49B6-80A8-3FA9112B6519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D0335A89-CB50-4AE6-A086-501AA7D02E96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D3E1BDE-EB3B-4129-BD9A-2EF7004D676F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616120F7-541F-471C-ABC9-76920CCA93A6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71CF2115-CDB9-4E70-BB61-EEF56830239D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040FC16C-735C-4E3D-8ADD-B9E9BD9ED05C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AF3521E6-55FF-4CEF-B483-ABFC6833045C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C618DDD-99A9-4E87-8DE9-3092345183BC}"/>
                </a:ext>
              </a:extLst>
            </p:cNvPr>
            <p:cNvGrpSpPr/>
            <p:nvPr/>
          </p:nvGrpSpPr>
          <p:grpSpPr>
            <a:xfrm>
              <a:off x="2226374" y="3215639"/>
              <a:ext cx="1437184" cy="789424"/>
              <a:chOff x="2226374" y="3215639"/>
              <a:chExt cx="1437184" cy="789424"/>
            </a:xfrm>
          </p:grpSpPr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828CAC9A-6CD2-44BD-BDF4-32E4B628500F}"/>
                  </a:ext>
                </a:extLst>
              </p:cNvPr>
              <p:cNvGrpSpPr/>
              <p:nvPr/>
            </p:nvGrpSpPr>
            <p:grpSpPr>
              <a:xfrm>
                <a:off x="2759906" y="3215639"/>
                <a:ext cx="903652" cy="789424"/>
                <a:chOff x="3009132" y="3215639"/>
                <a:chExt cx="903652" cy="789424"/>
              </a:xfrm>
            </p:grpSpPr>
            <p:sp>
              <p:nvSpPr>
                <p:cNvPr id="89" name="Rechteck 88">
                  <a:extLst>
                    <a:ext uri="{FF2B5EF4-FFF2-40B4-BE49-F238E27FC236}">
                      <a16:creationId xmlns:a16="http://schemas.microsoft.com/office/drawing/2014/main" id="{80055AC3-677C-496C-9B48-A74D0DCC476E}"/>
                    </a:ext>
                  </a:extLst>
                </p:cNvPr>
                <p:cNvSpPr/>
                <p:nvPr/>
              </p:nvSpPr>
              <p:spPr>
                <a:xfrm rot="10800000">
                  <a:off x="3768768" y="3215639"/>
                  <a:ext cx="144016" cy="7894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75F0B933-C577-4FF3-B557-84FD13C1274E}"/>
                    </a:ext>
                  </a:extLst>
                </p:cNvPr>
                <p:cNvSpPr/>
                <p:nvPr/>
              </p:nvSpPr>
              <p:spPr>
                <a:xfrm rot="10800000">
                  <a:off x="3516740" y="3314317"/>
                  <a:ext cx="144016" cy="5932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91D39294-AA19-40D3-98C4-A577C5EA55AF}"/>
                    </a:ext>
                  </a:extLst>
                </p:cNvPr>
                <p:cNvSpPr/>
                <p:nvPr/>
              </p:nvSpPr>
              <p:spPr>
                <a:xfrm rot="10800000">
                  <a:off x="3264712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B85D06B-2104-43FE-9C5F-E704FF830029}"/>
                    </a:ext>
                  </a:extLst>
                </p:cNvPr>
                <p:cNvSpPr/>
                <p:nvPr/>
              </p:nvSpPr>
              <p:spPr>
                <a:xfrm rot="10800000">
                  <a:off x="3009132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B290EFCB-46D7-43F5-A050-1C3EAD846B29}"/>
                  </a:ext>
                </a:extLst>
              </p:cNvPr>
              <p:cNvGrpSpPr/>
              <p:nvPr/>
            </p:nvGrpSpPr>
            <p:grpSpPr>
              <a:xfrm rot="10800000">
                <a:off x="2226374" y="3397766"/>
                <a:ext cx="399596" cy="411158"/>
                <a:chOff x="2186377" y="3397766"/>
                <a:chExt cx="399596" cy="41115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AA41E7CA-B818-4EBF-AAC7-03D05F364AEA}"/>
                    </a:ext>
                  </a:extLst>
                </p:cNvPr>
                <p:cNvSpPr/>
                <p:nvPr/>
              </p:nvSpPr>
              <p:spPr>
                <a:xfrm>
                  <a:off x="2441957" y="3397766"/>
                  <a:ext cx="144016" cy="411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11394E7C-2A16-4CBB-8A13-791AE07D1A4A}"/>
                    </a:ext>
                  </a:extLst>
                </p:cNvPr>
                <p:cNvSpPr/>
                <p:nvPr/>
              </p:nvSpPr>
              <p:spPr>
                <a:xfrm>
                  <a:off x="2186377" y="3488220"/>
                  <a:ext cx="144016" cy="230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31EE7A53-D9F6-4C28-B1E4-783C3FD09FB8}"/>
                </a:ext>
              </a:extLst>
            </p:cNvPr>
            <p:cNvCxnSpPr>
              <a:cxnSpLocks/>
              <a:stCxn id="100" idx="3"/>
              <a:endCxn id="87" idx="3"/>
            </p:cNvCxnSpPr>
            <p:nvPr/>
          </p:nvCxnSpPr>
          <p:spPr>
            <a:xfrm>
              <a:off x="1815076" y="3194974"/>
              <a:ext cx="411298" cy="408371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erbinder: gewinkelt 83">
              <a:extLst>
                <a:ext uri="{FF2B5EF4-FFF2-40B4-BE49-F238E27FC236}">
                  <a16:creationId xmlns:a16="http://schemas.microsoft.com/office/drawing/2014/main" id="{4FEF532B-4F78-4BA9-B0E0-DE55057D23B1}"/>
                </a:ext>
              </a:extLst>
            </p:cNvPr>
            <p:cNvCxnSpPr>
              <a:cxnSpLocks/>
              <a:stCxn id="100" idx="3"/>
              <a:endCxn id="96" idx="3"/>
            </p:cNvCxnSpPr>
            <p:nvPr/>
          </p:nvCxnSpPr>
          <p:spPr>
            <a:xfrm flipV="1">
              <a:off x="1815076" y="2734220"/>
              <a:ext cx="411298" cy="460754"/>
            </a:xfrm>
            <a:prstGeom prst="bentConnector3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6783374-881D-443E-8523-E4906EC45B19}"/>
              </a:ext>
            </a:extLst>
          </p:cNvPr>
          <p:cNvGrpSpPr/>
          <p:nvPr/>
        </p:nvGrpSpPr>
        <p:grpSpPr>
          <a:xfrm>
            <a:off x="4423586" y="1448393"/>
            <a:ext cx="1143493" cy="1092094"/>
            <a:chOff x="1202724" y="2329303"/>
            <a:chExt cx="1927302" cy="1840674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CA2E296E-CDF7-44D9-B3CC-DAD9699638C1}"/>
                </a:ext>
              </a:extLst>
            </p:cNvPr>
            <p:cNvGrpSpPr/>
            <p:nvPr/>
          </p:nvGrpSpPr>
          <p:grpSpPr>
            <a:xfrm rot="10800000">
              <a:off x="2226374" y="2346515"/>
              <a:ext cx="903652" cy="789424"/>
              <a:chOff x="911424" y="2315540"/>
              <a:chExt cx="903652" cy="1728192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483B4A-CC6B-4BFD-83F9-6B92EEE9FF8C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F28C389-ECBD-428A-A599-C50E331B9A98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9FB9835-5779-4309-BA80-1401ECD8F8D0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F72F6CC2-0414-42A2-802C-10889E8D155F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C503120-C005-47AF-83AA-B99B1B56FA23}"/>
                </a:ext>
              </a:extLst>
            </p:cNvPr>
            <p:cNvGrpSpPr/>
            <p:nvPr/>
          </p:nvGrpSpPr>
          <p:grpSpPr>
            <a:xfrm>
              <a:off x="2233648" y="3671028"/>
              <a:ext cx="677548" cy="230249"/>
              <a:chOff x="2481954" y="3488221"/>
              <a:chExt cx="677548" cy="230249"/>
            </a:xfrm>
          </p:grpSpPr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5CE4C18A-E953-4CD6-9021-DF148FB33743}"/>
                  </a:ext>
                </a:extLst>
              </p:cNvPr>
              <p:cNvGrpSpPr/>
              <p:nvPr/>
            </p:nvGrpSpPr>
            <p:grpSpPr>
              <a:xfrm>
                <a:off x="2759905" y="3514695"/>
                <a:ext cx="399597" cy="173945"/>
                <a:chOff x="3009131" y="3514695"/>
                <a:chExt cx="399597" cy="173945"/>
              </a:xfrm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D0397BF4-C716-4994-A580-031A442BB143}"/>
                    </a:ext>
                  </a:extLst>
                </p:cNvPr>
                <p:cNvSpPr/>
                <p:nvPr/>
              </p:nvSpPr>
              <p:spPr>
                <a:xfrm rot="10800000">
                  <a:off x="3261159" y="3544845"/>
                  <a:ext cx="147569" cy="1138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6C19CE89-FD5E-4616-9B71-8AA76B4F2A98}"/>
                    </a:ext>
                  </a:extLst>
                </p:cNvPr>
                <p:cNvSpPr/>
                <p:nvPr/>
              </p:nvSpPr>
              <p:spPr>
                <a:xfrm rot="10800000">
                  <a:off x="3009131" y="3514695"/>
                  <a:ext cx="144017" cy="1739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FD6703D-9E78-401E-9616-D6EAEB335F91}"/>
                  </a:ext>
                </a:extLst>
              </p:cNvPr>
              <p:cNvSpPr/>
              <p:nvPr/>
            </p:nvSpPr>
            <p:spPr>
              <a:xfrm rot="10800000">
                <a:off x="2481954" y="3488221"/>
                <a:ext cx="144016" cy="2302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253A4D79-C819-4070-AB32-2264BB2DF50E}"/>
                </a:ext>
              </a:extLst>
            </p:cNvPr>
            <p:cNvGrpSpPr/>
            <p:nvPr/>
          </p:nvGrpSpPr>
          <p:grpSpPr>
            <a:xfrm>
              <a:off x="1202724" y="2329303"/>
              <a:ext cx="903652" cy="789424"/>
              <a:chOff x="911424" y="2315540"/>
              <a:chExt cx="903652" cy="1728192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B02CC4D-79AE-40F0-83C1-130528341461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AF014395-FF55-46D9-A89E-911424A83A91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41C87282-08EC-4D10-9C53-91F16FDE981F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D510F779-57CD-4A81-8B49-B6CD9C9F4C8B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B11CA89-378A-4A79-A683-5244FB89F08C}"/>
                </a:ext>
              </a:extLst>
            </p:cNvPr>
            <p:cNvGrpSpPr/>
            <p:nvPr/>
          </p:nvGrpSpPr>
          <p:grpSpPr>
            <a:xfrm>
              <a:off x="1202724" y="3380553"/>
              <a:ext cx="903652" cy="789424"/>
              <a:chOff x="911424" y="2315540"/>
              <a:chExt cx="903652" cy="1728192"/>
            </a:xfrm>
          </p:grpSpPr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F807D092-EEAF-4C3F-8A6D-B57A93913D67}"/>
                  </a:ext>
                </a:extLst>
              </p:cNvPr>
              <p:cNvSpPr/>
              <p:nvPr/>
            </p:nvSpPr>
            <p:spPr>
              <a:xfrm>
                <a:off x="911424" y="2315540"/>
                <a:ext cx="144016" cy="17281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DF73489-9E9E-4E5A-91E5-C93681C76FB6}"/>
                  </a:ext>
                </a:extLst>
              </p:cNvPr>
              <p:cNvSpPr/>
              <p:nvPr/>
            </p:nvSpPr>
            <p:spPr>
              <a:xfrm>
                <a:off x="1163452" y="2528900"/>
                <a:ext cx="144016" cy="12988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6D0267F8-5E43-4293-9CCD-603443E7FD86}"/>
                  </a:ext>
                </a:extLst>
              </p:cNvPr>
              <p:cNvSpPr/>
              <p:nvPr/>
            </p:nvSpPr>
            <p:spPr>
              <a:xfrm>
                <a:off x="1415480" y="2744924"/>
                <a:ext cx="144016" cy="900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FA06EBED-01F3-4262-BD8D-E5FB2DBC80F4}"/>
                  </a:ext>
                </a:extLst>
              </p:cNvPr>
              <p:cNvSpPr/>
              <p:nvPr/>
            </p:nvSpPr>
            <p:spPr>
              <a:xfrm>
                <a:off x="1671060" y="2942946"/>
                <a:ext cx="144016" cy="5040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Verbinder: gewinkelt 105">
              <a:extLst>
                <a:ext uri="{FF2B5EF4-FFF2-40B4-BE49-F238E27FC236}">
                  <a16:creationId xmlns:a16="http://schemas.microsoft.com/office/drawing/2014/main" id="{7F5FF428-CCF7-454D-91B0-1C4D84CCD6D4}"/>
                </a:ext>
              </a:extLst>
            </p:cNvPr>
            <p:cNvCxnSpPr>
              <a:cxnSpLocks/>
              <a:stCxn id="119" idx="1"/>
              <a:endCxn id="107" idx="1"/>
            </p:cNvCxnSpPr>
            <p:nvPr/>
          </p:nvCxnSpPr>
          <p:spPr>
            <a:xfrm flipH="1">
              <a:off x="1202724" y="2741227"/>
              <a:ext cx="1927302" cy="1034038"/>
            </a:xfrm>
            <a:prstGeom prst="bentConnector5">
              <a:avLst>
                <a:gd name="adj1" fmla="val -11861"/>
                <a:gd name="adj2" fmla="val 50000"/>
                <a:gd name="adj3" fmla="val 11186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8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End-to-end depth and bounding box prediction: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01B7F6B-0A59-4B5E-B87E-AF98482214D2}"/>
              </a:ext>
            </a:extLst>
          </p:cNvPr>
          <p:cNvSpPr txBox="1"/>
          <p:nvPr/>
        </p:nvSpPr>
        <p:spPr>
          <a:xfrm>
            <a:off x="10538487" y="3219308"/>
            <a:ext cx="1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EE4F10E-9AAC-456C-B452-7828AA74EBC0}"/>
              </a:ext>
            </a:extLst>
          </p:cNvPr>
          <p:cNvSpPr txBox="1"/>
          <p:nvPr/>
        </p:nvSpPr>
        <p:spPr>
          <a:xfrm>
            <a:off x="10591276" y="3566464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0071B9-DEFE-4F41-9F08-8C4FD997E56B}"/>
              </a:ext>
            </a:extLst>
          </p:cNvPr>
          <p:cNvSpPr/>
          <p:nvPr/>
        </p:nvSpPr>
        <p:spPr>
          <a:xfrm>
            <a:off x="3284533" y="5567495"/>
            <a:ext cx="432048" cy="99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0291DD-537C-4440-8A8B-4F0C3A2A7ED0}"/>
              </a:ext>
            </a:extLst>
          </p:cNvPr>
          <p:cNvGrpSpPr/>
          <p:nvPr/>
        </p:nvGrpSpPr>
        <p:grpSpPr>
          <a:xfrm>
            <a:off x="3004789" y="4417538"/>
            <a:ext cx="3018686" cy="1137869"/>
            <a:chOff x="210325" y="2685184"/>
            <a:chExt cx="4194809" cy="15812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681089E-6DF4-4761-A024-E6B626AE6537}"/>
                </a:ext>
              </a:extLst>
            </p:cNvPr>
            <p:cNvSpPr/>
            <p:nvPr/>
          </p:nvSpPr>
          <p:spPr>
            <a:xfrm>
              <a:off x="210325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828AEEB-2163-4452-812B-D86377231E4A}"/>
                </a:ext>
              </a:extLst>
            </p:cNvPr>
            <p:cNvSpPr/>
            <p:nvPr/>
          </p:nvSpPr>
          <p:spPr>
            <a:xfrm>
              <a:off x="961754" y="2685184"/>
              <a:ext cx="1581200" cy="15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B7B9439-7E33-4508-BF3A-0FA94A145F30}"/>
                </a:ext>
              </a:extLst>
            </p:cNvPr>
            <p:cNvSpPr/>
            <p:nvPr/>
          </p:nvSpPr>
          <p:spPr>
            <a:xfrm>
              <a:off x="2019056" y="2925490"/>
              <a:ext cx="1076056" cy="10760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71C05BA-A75A-47FB-9E7C-3D65588FC8DE}"/>
                </a:ext>
              </a:extLst>
            </p:cNvPr>
            <p:cNvSpPr/>
            <p:nvPr/>
          </p:nvSpPr>
          <p:spPr>
            <a:xfrm>
              <a:off x="2930091" y="3031795"/>
              <a:ext cx="863442" cy="863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CAEFB4-0521-4535-BA5B-47A84F1C28AA}"/>
                </a:ext>
              </a:extLst>
            </p:cNvPr>
            <p:cNvSpPr/>
            <p:nvPr/>
          </p:nvSpPr>
          <p:spPr>
            <a:xfrm>
              <a:off x="3849291" y="3185594"/>
              <a:ext cx="555843" cy="5558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5C995EC0-2E12-4A28-B5E0-9E7DD5C1B6DB}"/>
              </a:ext>
            </a:extLst>
          </p:cNvPr>
          <p:cNvSpPr/>
          <p:nvPr/>
        </p:nvSpPr>
        <p:spPr>
          <a:xfrm>
            <a:off x="407368" y="3407255"/>
            <a:ext cx="1516840" cy="131077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threePt" dir="t"/>
          </a:scene3d>
          <a:sp3d extrusionH="977900" contourW="6350">
            <a:extrusionClr>
              <a:schemeClr val="accent5"/>
            </a:extrusionClr>
            <a:contourClr>
              <a:schemeClr val="bg1">
                <a:lumMod val="95000"/>
              </a:schemeClr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FCRN</a:t>
            </a:r>
          </a:p>
          <a:p>
            <a:pPr algn="ctr"/>
            <a:r>
              <a:rPr lang="en-US" dirty="0"/>
              <a:t>ResNet50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7DD04B0-16DC-46BB-811C-56B351B9262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24208" y="3066830"/>
            <a:ext cx="1493158" cy="995810"/>
          </a:xfrm>
          <a:prstGeom prst="bentConnector3">
            <a:avLst>
              <a:gd name="adj1" fmla="val 51361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25">
            <a:extLst>
              <a:ext uri="{FF2B5EF4-FFF2-40B4-BE49-F238E27FC236}">
                <a16:creationId xmlns:a16="http://schemas.microsoft.com/office/drawing/2014/main" id="{5D85C291-B38F-4398-BC02-25F7AC69D8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24208" y="4062640"/>
            <a:ext cx="1522095" cy="963121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67B380-2ECC-45D5-940E-4BB6EC157265}"/>
              </a:ext>
            </a:extLst>
          </p:cNvPr>
          <p:cNvGrpSpPr/>
          <p:nvPr/>
        </p:nvGrpSpPr>
        <p:grpSpPr>
          <a:xfrm>
            <a:off x="3361193" y="2266593"/>
            <a:ext cx="3232197" cy="1600474"/>
            <a:chOff x="736179" y="2351493"/>
            <a:chExt cx="4491507" cy="2224044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D0BF71A-5F87-48D0-BDAF-FB46843A6D66}"/>
                </a:ext>
              </a:extLst>
            </p:cNvPr>
            <p:cNvSpPr/>
            <p:nvPr/>
          </p:nvSpPr>
          <p:spPr>
            <a:xfrm>
              <a:off x="736179" y="3208259"/>
              <a:ext cx="529493" cy="5350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0B0618C-98B3-4C68-8432-B17267C7C1A3}"/>
                </a:ext>
              </a:extLst>
            </p:cNvPr>
            <p:cNvSpPr/>
            <p:nvPr/>
          </p:nvSpPr>
          <p:spPr>
            <a:xfrm>
              <a:off x="1317855" y="3036725"/>
              <a:ext cx="868998" cy="878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threePt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699B630-0860-4154-B74A-1FDFA44C9C23}"/>
                </a:ext>
              </a:extLst>
            </p:cNvPr>
            <p:cNvSpPr/>
            <p:nvPr/>
          </p:nvSpPr>
          <p:spPr>
            <a:xfrm>
              <a:off x="1911537" y="2811196"/>
              <a:ext cx="1291093" cy="1304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8FA78EE-3147-4476-829A-79B65098E775}"/>
                </a:ext>
              </a:extLst>
            </p:cNvPr>
            <p:cNvSpPr/>
            <p:nvPr/>
          </p:nvSpPr>
          <p:spPr>
            <a:xfrm>
              <a:off x="2488803" y="2581342"/>
              <a:ext cx="1746017" cy="17643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D909C4F9-8EF9-4EA5-A03B-864F1F401A34}"/>
                </a:ext>
              </a:extLst>
            </p:cNvPr>
            <p:cNvSpPr/>
            <p:nvPr/>
          </p:nvSpPr>
          <p:spPr>
            <a:xfrm>
              <a:off x="3026740" y="2351493"/>
              <a:ext cx="2200946" cy="22240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289A2AA5-020E-4B4B-85F4-D91BA625BE9E}"/>
              </a:ext>
            </a:extLst>
          </p:cNvPr>
          <p:cNvSpPr/>
          <p:nvPr/>
        </p:nvSpPr>
        <p:spPr>
          <a:xfrm>
            <a:off x="6976500" y="4686188"/>
            <a:ext cx="534356" cy="5343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F4441DA-53A4-4500-82D5-0FA33CBBF476}"/>
              </a:ext>
            </a:extLst>
          </p:cNvPr>
          <p:cNvSpPr/>
          <p:nvPr/>
        </p:nvSpPr>
        <p:spPr>
          <a:xfrm>
            <a:off x="7403554" y="4501849"/>
            <a:ext cx="876982" cy="8769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threePt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66D0B6C6-CD97-4E22-A916-66AA8E0EBD32}"/>
              </a:ext>
            </a:extLst>
          </p:cNvPr>
          <p:cNvCxnSpPr>
            <a:cxnSpLocks/>
            <a:endCxn id="161" idx="2"/>
          </p:cNvCxnSpPr>
          <p:nvPr/>
        </p:nvCxnSpPr>
        <p:spPr>
          <a:xfrm>
            <a:off x="6293460" y="4974667"/>
            <a:ext cx="336515" cy="7785"/>
          </a:xfrm>
          <a:prstGeom prst="bentConnector3">
            <a:avLst>
              <a:gd name="adj1" fmla="val 50000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25">
            <a:extLst>
              <a:ext uri="{FF2B5EF4-FFF2-40B4-BE49-F238E27FC236}">
                <a16:creationId xmlns:a16="http://schemas.microsoft.com/office/drawing/2014/main" id="{66A8B438-3AE6-4D28-9979-95BCDF8D2A96}"/>
              </a:ext>
            </a:extLst>
          </p:cNvPr>
          <p:cNvCxnSpPr>
            <a:cxnSpLocks/>
            <a:endCxn id="161" idx="4"/>
          </p:cNvCxnSpPr>
          <p:nvPr/>
        </p:nvCxnSpPr>
        <p:spPr>
          <a:xfrm flipV="1">
            <a:off x="5475992" y="5183647"/>
            <a:ext cx="1355178" cy="186630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25">
            <a:extLst>
              <a:ext uri="{FF2B5EF4-FFF2-40B4-BE49-F238E27FC236}">
                <a16:creationId xmlns:a16="http://schemas.microsoft.com/office/drawing/2014/main" id="{167AB8DB-02C8-473F-8E59-3E6F7050048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847142" y="5378829"/>
            <a:ext cx="2994903" cy="8427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0C15309-1AF8-4172-A003-70F2404ADF2A}"/>
              </a:ext>
            </a:extLst>
          </p:cNvPr>
          <p:cNvSpPr txBox="1"/>
          <p:nvPr/>
        </p:nvSpPr>
        <p:spPr>
          <a:xfrm>
            <a:off x="6456039" y="1821999"/>
            <a:ext cx="34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Deconvolution / Up-Projection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1535BDA-E253-4074-A21D-6517B029D840}"/>
              </a:ext>
            </a:extLst>
          </p:cNvPr>
          <p:cNvSpPr txBox="1"/>
          <p:nvPr/>
        </p:nvSpPr>
        <p:spPr>
          <a:xfrm>
            <a:off x="2848301" y="4376910"/>
            <a:ext cx="7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FCD8493-0F01-4867-B3BB-8C4102B777D8}"/>
              </a:ext>
            </a:extLst>
          </p:cNvPr>
          <p:cNvSpPr txBox="1"/>
          <p:nvPr/>
        </p:nvSpPr>
        <p:spPr>
          <a:xfrm>
            <a:off x="767279" y="2878425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3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1F5D520B-27F0-4BC2-93BC-A2E036089F79}"/>
              </a:ext>
            </a:extLst>
          </p:cNvPr>
          <p:cNvSpPr txBox="1"/>
          <p:nvPr/>
        </p:nvSpPr>
        <p:spPr>
          <a:xfrm>
            <a:off x="6456040" y="2190678"/>
            <a:ext cx="12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384 x 384 x 1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EB2092-EF87-4E53-B07D-9312A7D654A1}"/>
              </a:ext>
            </a:extLst>
          </p:cNvPr>
          <p:cNvSpPr txBox="1"/>
          <p:nvPr/>
        </p:nvSpPr>
        <p:spPr>
          <a:xfrm>
            <a:off x="975160" y="6379567"/>
            <a:ext cx="126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 x 48 x 512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9D55845-0FDF-4C3E-AF3F-4703FD07CF8A}"/>
              </a:ext>
            </a:extLst>
          </p:cNvPr>
          <p:cNvSpPr txBox="1"/>
          <p:nvPr/>
        </p:nvSpPr>
        <p:spPr>
          <a:xfrm>
            <a:off x="1807850" y="5850721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 x 24 x 1024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3236303-F131-4424-91A7-4B67DFB9E3CB}"/>
              </a:ext>
            </a:extLst>
          </p:cNvPr>
          <p:cNvSpPr txBox="1"/>
          <p:nvPr/>
        </p:nvSpPr>
        <p:spPr>
          <a:xfrm>
            <a:off x="3344493" y="5676495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1024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ECDE787-418A-4F08-A8CA-68C7D9CAF8AA}"/>
              </a:ext>
            </a:extLst>
          </p:cNvPr>
          <p:cNvSpPr txBox="1"/>
          <p:nvPr/>
        </p:nvSpPr>
        <p:spPr>
          <a:xfrm>
            <a:off x="4556983" y="5408755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x 6 x 512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DF0A772A-1C0B-4A11-9B67-0E71B4A0D6AE}"/>
              </a:ext>
            </a:extLst>
          </p:cNvPr>
          <p:cNvSpPr txBox="1"/>
          <p:nvPr/>
        </p:nvSpPr>
        <p:spPr>
          <a:xfrm>
            <a:off x="4591432" y="4100013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 x 256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92D18CD3-8474-4494-A2F5-F48F41F52C17}"/>
              </a:ext>
            </a:extLst>
          </p:cNvPr>
          <p:cNvSpPr txBox="1"/>
          <p:nvPr/>
        </p:nvSpPr>
        <p:spPr>
          <a:xfrm>
            <a:off x="5511985" y="4134202"/>
            <a:ext cx="10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x 1 x 128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07D451B-A782-4691-A491-739CFFC62F61}"/>
              </a:ext>
            </a:extLst>
          </p:cNvPr>
          <p:cNvSpPr txBox="1"/>
          <p:nvPr/>
        </p:nvSpPr>
        <p:spPr>
          <a:xfrm>
            <a:off x="2673281" y="3841552"/>
            <a:ext cx="13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 x 12 x 2048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D94C74F2-64D4-4D44-8D51-206CD1FAA3CE}"/>
              </a:ext>
            </a:extLst>
          </p:cNvPr>
          <p:cNvSpPr/>
          <p:nvPr/>
        </p:nvSpPr>
        <p:spPr>
          <a:xfrm>
            <a:off x="7293850" y="3799928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891E9CF2-7475-4D6F-B181-76C615213468}"/>
              </a:ext>
            </a:extLst>
          </p:cNvPr>
          <p:cNvSpPr/>
          <p:nvPr/>
        </p:nvSpPr>
        <p:spPr>
          <a:xfrm>
            <a:off x="7836280" y="3566464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D1F32D6-C007-47B4-817D-A546D372022F}"/>
              </a:ext>
            </a:extLst>
          </p:cNvPr>
          <p:cNvSpPr/>
          <p:nvPr/>
        </p:nvSpPr>
        <p:spPr>
          <a:xfrm>
            <a:off x="8537492" y="3338249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27D8024-1769-4E90-96AF-510B80CF0FD8}"/>
              </a:ext>
            </a:extLst>
          </p:cNvPr>
          <p:cNvSpPr/>
          <p:nvPr/>
        </p:nvSpPr>
        <p:spPr>
          <a:xfrm>
            <a:off x="9322253" y="2962561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CE0A97CB-6D5A-43AA-BF24-6D7F0C60790B}"/>
              </a:ext>
            </a:extLst>
          </p:cNvPr>
          <p:cNvSpPr/>
          <p:nvPr/>
        </p:nvSpPr>
        <p:spPr>
          <a:xfrm>
            <a:off x="10114163" y="260206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0143468-0A4A-43A4-A810-29DCA511409B}"/>
              </a:ext>
            </a:extLst>
          </p:cNvPr>
          <p:cNvSpPr/>
          <p:nvPr/>
        </p:nvSpPr>
        <p:spPr>
          <a:xfrm>
            <a:off x="6462276" y="4155257"/>
            <a:ext cx="402390" cy="4023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PM</a:t>
            </a: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6F3C7EB-A4C8-4D68-8A66-AB43AAFD89DF}"/>
              </a:ext>
            </a:extLst>
          </p:cNvPr>
          <p:cNvSpPr/>
          <p:nvPr/>
        </p:nvSpPr>
        <p:spPr>
          <a:xfrm>
            <a:off x="6629975" y="4781257"/>
            <a:ext cx="402390" cy="402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DM</a:t>
            </a:r>
          </a:p>
        </p:txBody>
      </p:sp>
      <p:cxnSp>
        <p:nvCxnSpPr>
          <p:cNvPr id="165" name="Gerade Verbindung mit Pfeil 25">
            <a:extLst>
              <a:ext uri="{FF2B5EF4-FFF2-40B4-BE49-F238E27FC236}">
                <a16:creationId xmlns:a16="http://schemas.microsoft.com/office/drawing/2014/main" id="{CD3F8BB7-531C-4F78-9DDD-0677AC79D0A3}"/>
              </a:ext>
            </a:extLst>
          </p:cNvPr>
          <p:cNvCxnSpPr>
            <a:cxnSpLocks/>
            <a:stCxn id="161" idx="6"/>
          </p:cNvCxnSpPr>
          <p:nvPr/>
        </p:nvCxnSpPr>
        <p:spPr>
          <a:xfrm>
            <a:off x="7032365" y="4982452"/>
            <a:ext cx="1762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ADEE7A5-EE29-4DFE-A033-0DD11262435C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7495045" y="4202318"/>
            <a:ext cx="0" cy="4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3855E8C2-B0BC-4ED7-A4E5-91FC093E532C}"/>
              </a:ext>
            </a:extLst>
          </p:cNvPr>
          <p:cNvCxnSpPr>
            <a:cxnSpLocks/>
          </p:cNvCxnSpPr>
          <p:nvPr/>
        </p:nvCxnSpPr>
        <p:spPr>
          <a:xfrm flipV="1">
            <a:off x="8044259" y="3968855"/>
            <a:ext cx="1" cy="4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39A8B6B-4550-4EC0-9559-1A490784CDCC}"/>
              </a:ext>
            </a:extLst>
          </p:cNvPr>
          <p:cNvCxnSpPr>
            <a:cxnSpLocks/>
          </p:cNvCxnSpPr>
          <p:nvPr/>
        </p:nvCxnSpPr>
        <p:spPr>
          <a:xfrm flipV="1">
            <a:off x="8738688" y="3740641"/>
            <a:ext cx="0" cy="46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A2E8626-6916-45E9-8B8D-4E6B682BEB9B}"/>
              </a:ext>
            </a:extLst>
          </p:cNvPr>
          <p:cNvCxnSpPr>
            <a:cxnSpLocks/>
          </p:cNvCxnSpPr>
          <p:nvPr/>
        </p:nvCxnSpPr>
        <p:spPr>
          <a:xfrm flipV="1">
            <a:off x="9525757" y="3398100"/>
            <a:ext cx="1" cy="4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3D59150-7656-42B2-BBEF-D545501546FE}"/>
              </a:ext>
            </a:extLst>
          </p:cNvPr>
          <p:cNvCxnSpPr>
            <a:cxnSpLocks/>
          </p:cNvCxnSpPr>
          <p:nvPr/>
        </p:nvCxnSpPr>
        <p:spPr>
          <a:xfrm flipV="1">
            <a:off x="10315359" y="3036915"/>
            <a:ext cx="0" cy="4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3863A911-8C6E-450B-A342-FD8057B8A48D}"/>
              </a:ext>
            </a:extLst>
          </p:cNvPr>
          <p:cNvCxnSpPr>
            <a:cxnSpLocks/>
            <a:endCxn id="153" idx="3"/>
          </p:cNvCxnSpPr>
          <p:nvPr/>
        </p:nvCxnSpPr>
        <p:spPr>
          <a:xfrm flipV="1">
            <a:off x="6135135" y="4498718"/>
            <a:ext cx="386070" cy="23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Rechteck 380">
            <a:extLst>
              <a:ext uri="{FF2B5EF4-FFF2-40B4-BE49-F238E27FC236}">
                <a16:creationId xmlns:a16="http://schemas.microsoft.com/office/drawing/2014/main" id="{8F99AD67-9B72-4771-BFB6-095DFBB660C7}"/>
              </a:ext>
            </a:extLst>
          </p:cNvPr>
          <p:cNvSpPr/>
          <p:nvPr/>
        </p:nvSpPr>
        <p:spPr>
          <a:xfrm>
            <a:off x="7818527" y="4271435"/>
            <a:ext cx="1302952" cy="13029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dirty="0"/>
          </a:p>
        </p:txBody>
      </p:sp>
      <p:sp>
        <p:nvSpPr>
          <p:cNvPr id="385" name="Rechteck 384">
            <a:extLst>
              <a:ext uri="{FF2B5EF4-FFF2-40B4-BE49-F238E27FC236}">
                <a16:creationId xmlns:a16="http://schemas.microsoft.com/office/drawing/2014/main" id="{1C604AD5-2FB1-4271-920A-00653730974A}"/>
              </a:ext>
            </a:extLst>
          </p:cNvPr>
          <p:cNvSpPr/>
          <p:nvPr/>
        </p:nvSpPr>
        <p:spPr>
          <a:xfrm>
            <a:off x="8316158" y="3966289"/>
            <a:ext cx="1762056" cy="1762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86" name="Rechteck 385">
            <a:extLst>
              <a:ext uri="{FF2B5EF4-FFF2-40B4-BE49-F238E27FC236}">
                <a16:creationId xmlns:a16="http://schemas.microsoft.com/office/drawing/2014/main" id="{7CBFCC00-7374-44F3-AFD4-A81798F3E201}"/>
              </a:ext>
            </a:extLst>
          </p:cNvPr>
          <p:cNvSpPr/>
          <p:nvPr/>
        </p:nvSpPr>
        <p:spPr>
          <a:xfrm>
            <a:off x="8823497" y="3631713"/>
            <a:ext cx="2221164" cy="2221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/>
          </a:p>
        </p:txBody>
      </p:sp>
      <p:cxnSp>
        <p:nvCxnSpPr>
          <p:cNvPr id="100" name="Gerade Verbindung mit Pfeil 25">
            <a:extLst>
              <a:ext uri="{FF2B5EF4-FFF2-40B4-BE49-F238E27FC236}">
                <a16:creationId xmlns:a16="http://schemas.microsoft.com/office/drawing/2014/main" id="{3E229C5A-4228-444E-94F6-826B943EAC38}"/>
              </a:ext>
            </a:extLst>
          </p:cNvPr>
          <p:cNvCxnSpPr>
            <a:cxnSpLocks/>
            <a:endCxn id="386" idx="2"/>
          </p:cNvCxnSpPr>
          <p:nvPr/>
        </p:nvCxnSpPr>
        <p:spPr>
          <a:xfrm>
            <a:off x="975160" y="4709651"/>
            <a:ext cx="8958919" cy="1143214"/>
          </a:xfrm>
          <a:prstGeom prst="bentConnector4">
            <a:avLst>
              <a:gd name="adj1" fmla="val -153"/>
              <a:gd name="adj2" fmla="val 14853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  <a:endCxn id="385" idx="2"/>
          </p:cNvCxnSpPr>
          <p:nvPr/>
        </p:nvCxnSpPr>
        <p:spPr>
          <a:xfrm>
            <a:off x="1824976" y="4705614"/>
            <a:ext cx="7372210" cy="1022725"/>
          </a:xfrm>
          <a:prstGeom prst="bentConnector4">
            <a:avLst>
              <a:gd name="adj1" fmla="val -41"/>
              <a:gd name="adj2" fmla="val 140773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 Verbindung mit Pfeil 25">
            <a:extLst>
              <a:ext uri="{FF2B5EF4-FFF2-40B4-BE49-F238E27FC236}">
                <a16:creationId xmlns:a16="http://schemas.microsoft.com/office/drawing/2014/main" id="{ED8B2431-7F12-4791-BAA3-8D2CAA6A38BB}"/>
              </a:ext>
            </a:extLst>
          </p:cNvPr>
          <p:cNvCxnSpPr>
            <a:cxnSpLocks/>
            <a:endCxn id="381" idx="2"/>
          </p:cNvCxnSpPr>
          <p:nvPr/>
        </p:nvCxnSpPr>
        <p:spPr>
          <a:xfrm flipV="1">
            <a:off x="4198515" y="5574383"/>
            <a:ext cx="4271488" cy="97588"/>
          </a:xfrm>
          <a:prstGeom prst="bent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D15BF872-6993-4D67-B47B-E3BB77DAD6F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87398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 Preprocessing:</a:t>
            </a:r>
          </a:p>
          <a:p>
            <a:r>
              <a:rPr lang="en-US" dirty="0"/>
              <a:t>Online image augmentation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Bounding box adjustments</a:t>
            </a:r>
          </a:p>
          <a:p>
            <a:pPr lvl="1"/>
            <a:r>
              <a:rPr lang="en-US" dirty="0"/>
              <a:t>Random horizontal flip</a:t>
            </a:r>
          </a:p>
          <a:p>
            <a:pPr lvl="1"/>
            <a:r>
              <a:rPr lang="en-US" dirty="0"/>
              <a:t>Random color distortion</a:t>
            </a:r>
          </a:p>
          <a:p>
            <a:pPr lvl="1"/>
            <a:r>
              <a:rPr lang="en-US" dirty="0"/>
              <a:t>Patch sampling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AA67A8E5-1493-44F8-8B3F-875405387A8C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FBF3A5-8186-4D92-8553-634E44BE897A}"/>
              </a:ext>
            </a:extLst>
          </p:cNvPr>
          <p:cNvGrpSpPr/>
          <p:nvPr/>
        </p:nvGrpSpPr>
        <p:grpSpPr>
          <a:xfrm>
            <a:off x="914400" y="4146059"/>
            <a:ext cx="8677621" cy="2074891"/>
            <a:chOff x="983432" y="3890380"/>
            <a:chExt cx="8677621" cy="2074891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CC5D20C-F24E-4CC1-AE90-3F9C4E5F29C6}"/>
                </a:ext>
              </a:extLst>
            </p:cNvPr>
            <p:cNvGrpSpPr/>
            <p:nvPr/>
          </p:nvGrpSpPr>
          <p:grpSpPr>
            <a:xfrm>
              <a:off x="983432" y="3897052"/>
              <a:ext cx="3071664" cy="1727811"/>
              <a:chOff x="659396" y="3897052"/>
              <a:chExt cx="3071664" cy="172781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A806A3BE-F787-4BD6-A64D-52608B650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07E89B1-50F0-476C-85B4-299DA265854F}"/>
                  </a:ext>
                </a:extLst>
              </p:cNvPr>
              <p:cNvSpPr/>
              <p:nvPr/>
            </p:nvSpPr>
            <p:spPr>
              <a:xfrm>
                <a:off x="1795780" y="4725144"/>
                <a:ext cx="231768" cy="16054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BDF7E03-8FE3-4B9B-969E-BABA5EACBB9C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065AA12-CDF9-4312-9989-7138022DA7A5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0C76292-F459-4363-A809-A57D9788E8EC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2CE99C0-03EC-4AB4-8993-C624CD8F429E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3B4620E-5FC8-4978-ADFB-1EDF4B9EF1F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4FEA72F-B82C-4A0C-8A32-2E94A9586F7E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03477DA-DB51-4E4E-BE7F-0B4C384EAEC4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608F070-1164-4185-9F06-F9F65ACA8421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90DF29F-E582-4E88-94F7-1B4D0B9A13C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2DDC598-7CAF-4A68-8FEC-DDE45BF5573E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A5F5F5D-516D-4236-B51E-1905517A0ED4}"/>
                </a:ext>
              </a:extLst>
            </p:cNvPr>
            <p:cNvGrpSpPr/>
            <p:nvPr/>
          </p:nvGrpSpPr>
          <p:grpSpPr>
            <a:xfrm>
              <a:off x="4497755" y="3892193"/>
              <a:ext cx="3071664" cy="1727811"/>
              <a:chOff x="659396" y="3897052"/>
              <a:chExt cx="3071664" cy="1727811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F289A1C2-D9A0-4684-9780-B312CE962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96" y="3897052"/>
                <a:ext cx="3071664" cy="1727811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4AC904C-DD3F-4C11-A247-7DA7AB713AB6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04090BA-BB1F-46CA-AD2C-F905614458DB}"/>
                  </a:ext>
                </a:extLst>
              </p:cNvPr>
              <p:cNvSpPr/>
              <p:nvPr/>
            </p:nvSpPr>
            <p:spPr>
              <a:xfrm>
                <a:off x="2927648" y="4653135"/>
                <a:ext cx="432048" cy="12558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AA6AA66-3F35-4138-8E5C-CC66760A9203}"/>
                  </a:ext>
                </a:extLst>
              </p:cNvPr>
              <p:cNvSpPr/>
              <p:nvPr/>
            </p:nvSpPr>
            <p:spPr>
              <a:xfrm>
                <a:off x="1343472" y="4761147"/>
                <a:ext cx="216024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8F29EDD-8452-4CB0-90F8-CA79198961E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E074E3-63C9-4EB8-8B01-95155056CB60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055033CE-CF75-4979-9439-E643C9C29C38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C71610E-2ECD-46E7-A627-5296B5AFD634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1466F4E-2F2F-4EDB-9673-1A0239743041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21EA7D1-FD61-4D15-A525-94BBBC33D41D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31ED518-4D9F-4BC5-8E84-88CFEE3C88A5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82F7BE12-E49E-4366-B799-2AE5E730786B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B2B2DB33-8F34-47B9-A06B-DC04360416BE}"/>
                  </a:ext>
                </a:extLst>
              </p:cNvPr>
              <p:cNvSpPr/>
              <p:nvPr/>
            </p:nvSpPr>
            <p:spPr>
              <a:xfrm>
                <a:off x="1797927" y="4727598"/>
                <a:ext cx="240761" cy="16295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25">
              <a:extLst>
                <a:ext uri="{FF2B5EF4-FFF2-40B4-BE49-F238E27FC236}">
                  <a16:creationId xmlns:a16="http://schemas.microsoft.com/office/drawing/2014/main" id="{6EC691AF-9B28-4FED-B6F6-5C37AD8DC50F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 flipV="1">
              <a:off x="4055096" y="4756099"/>
              <a:ext cx="442659" cy="4859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98493BE-8C0F-4B72-91AE-39B8E6FF2C97}"/>
                </a:ext>
              </a:extLst>
            </p:cNvPr>
            <p:cNvGrpSpPr/>
            <p:nvPr/>
          </p:nvGrpSpPr>
          <p:grpSpPr>
            <a:xfrm>
              <a:off x="8013805" y="3890380"/>
              <a:ext cx="1647248" cy="1736296"/>
              <a:chOff x="1548356" y="4422470"/>
              <a:chExt cx="726616" cy="765895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3A9996BA-1199-4E19-9D56-5082C9BC0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41" t="30410" r="47404" b="25263"/>
              <a:stretch/>
            </p:blipFill>
            <p:spPr>
              <a:xfrm>
                <a:off x="1548356" y="4422471"/>
                <a:ext cx="726616" cy="765894"/>
              </a:xfrm>
              <a:prstGeom prst="rect">
                <a:avLst/>
              </a:prstGeom>
            </p:spPr>
          </p:pic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059C98CB-5E59-41FB-BDAC-E8251D93C69D}"/>
                  </a:ext>
                </a:extLst>
              </p:cNvPr>
              <p:cNvSpPr/>
              <p:nvPr/>
            </p:nvSpPr>
            <p:spPr>
              <a:xfrm>
                <a:off x="1548356" y="4422470"/>
                <a:ext cx="726616" cy="765894"/>
              </a:xfrm>
              <a:prstGeom prst="rect">
                <a:avLst/>
              </a:prstGeom>
              <a:noFill/>
              <a:ln w="6350">
                <a:solidFill>
                  <a:srgbClr val="92D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45E2FBB-A0BA-4A2F-847D-FFE7CC5DE3C2}"/>
                  </a:ext>
                </a:extLst>
              </p:cNvPr>
              <p:cNvSpPr/>
              <p:nvPr/>
            </p:nvSpPr>
            <p:spPr>
              <a:xfrm>
                <a:off x="1596924" y="4760957"/>
                <a:ext cx="142592" cy="97841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A874E831-7A52-4F6D-ABD5-02EAEEEDD4A5}"/>
                  </a:ext>
                </a:extLst>
              </p:cNvPr>
              <p:cNvSpPr/>
              <p:nvPr/>
            </p:nvSpPr>
            <p:spPr>
              <a:xfrm>
                <a:off x="1923097" y="4730114"/>
                <a:ext cx="140645" cy="10223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7E50EA4C-0453-45BD-9D8D-BE297B8C1470}"/>
                  </a:ext>
                </a:extLst>
              </p:cNvPr>
              <p:cNvSpPr/>
              <p:nvPr/>
            </p:nvSpPr>
            <p:spPr>
              <a:xfrm>
                <a:off x="1695650" y="4736783"/>
                <a:ext cx="91240" cy="61912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C25A4EE-012E-4177-9C9C-0E414A921AB3}"/>
                  </a:ext>
                </a:extLst>
              </p:cNvPr>
              <p:cNvSpPr/>
              <p:nvPr/>
            </p:nvSpPr>
            <p:spPr>
              <a:xfrm>
                <a:off x="1759434" y="4707254"/>
                <a:ext cx="76986" cy="48845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BCBB182-344A-4470-BDF6-747FB5944352}"/>
                  </a:ext>
                </a:extLst>
              </p:cNvPr>
              <p:cNvSpPr/>
              <p:nvPr/>
            </p:nvSpPr>
            <p:spPr>
              <a:xfrm>
                <a:off x="1749525" y="4765359"/>
                <a:ext cx="56415" cy="55536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ABDDC2B-B497-4E84-8C21-192B827CC48F}"/>
                  </a:ext>
                </a:extLst>
              </p:cNvPr>
              <p:cNvSpPr/>
              <p:nvPr/>
            </p:nvSpPr>
            <p:spPr>
              <a:xfrm>
                <a:off x="1812181" y="4685056"/>
                <a:ext cx="6614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BD134DA4-95EA-4C9A-8325-E8E61E6730AA}"/>
                  </a:ext>
                </a:extLst>
              </p:cNvPr>
              <p:cNvSpPr/>
              <p:nvPr/>
            </p:nvSpPr>
            <p:spPr>
              <a:xfrm>
                <a:off x="1860233" y="4639378"/>
                <a:ext cx="53336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E6E35F2-613E-4326-8CE8-C1B3C835EED2}"/>
                  </a:ext>
                </a:extLst>
              </p:cNvPr>
              <p:cNvSpPr/>
              <p:nvPr/>
            </p:nvSpPr>
            <p:spPr>
              <a:xfrm>
                <a:off x="1913569" y="4603708"/>
                <a:ext cx="45719" cy="45719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068D3BC-B4E6-4AAA-AA57-C6CCBA16035C}"/>
                  </a:ext>
                </a:extLst>
              </p:cNvPr>
              <p:cNvSpPr/>
              <p:nvPr/>
            </p:nvSpPr>
            <p:spPr>
              <a:xfrm>
                <a:off x="1798336" y="4737125"/>
                <a:ext cx="226065" cy="149830"/>
              </a:xfrm>
              <a:prstGeom prst="rect">
                <a:avLst/>
              </a:prstGeom>
              <a:noFill/>
              <a:ln w="63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Gerade Verbindung mit Pfeil 25">
              <a:extLst>
                <a:ext uri="{FF2B5EF4-FFF2-40B4-BE49-F238E27FC236}">
                  <a16:creationId xmlns:a16="http://schemas.microsoft.com/office/drawing/2014/main" id="{5744BF90-62F3-4B8A-85AD-333CD641021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7569419" y="4756099"/>
              <a:ext cx="444386" cy="243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BD1C237-30B7-4582-9DCC-5E61E693FF02}"/>
                </a:ext>
              </a:extLst>
            </p:cNvPr>
            <p:cNvSpPr txBox="1"/>
            <p:nvPr/>
          </p:nvSpPr>
          <p:spPr>
            <a:xfrm>
              <a:off x="171218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1280 x 720 x 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03E97FF4-320E-4F00-B4C4-1C19943E9C73}"/>
                </a:ext>
              </a:extLst>
            </p:cNvPr>
            <p:cNvSpPr txBox="1"/>
            <p:nvPr/>
          </p:nvSpPr>
          <p:spPr>
            <a:xfrm>
              <a:off x="8187757" y="5657494"/>
              <a:ext cx="135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384 x 384 x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5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GTA 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363CDE4-D27D-40D5-B901-E2DC0F506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540" y="4144467"/>
            <a:ext cx="1833228" cy="181598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E8697D7-6892-41A8-9C8C-C42D97722CA8}"/>
              </a:ext>
            </a:extLst>
          </p:cNvPr>
          <p:cNvGrpSpPr/>
          <p:nvPr/>
        </p:nvGrpSpPr>
        <p:grpSpPr>
          <a:xfrm>
            <a:off x="4181937" y="4133346"/>
            <a:ext cx="1833228" cy="1833228"/>
            <a:chOff x="2921798" y="4133346"/>
            <a:chExt cx="1833228" cy="1833228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046D1DB2-F2C3-4B7B-B28A-F24E10E0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1798" y="4133346"/>
              <a:ext cx="1833228" cy="1833228"/>
            </a:xfrm>
            <a:prstGeom prst="rect">
              <a:avLst/>
            </a:prstGeom>
          </p:spPr>
        </p:pic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DA2C3E7-20B9-4A53-A8A3-0B1F19C5C0CA}"/>
                </a:ext>
              </a:extLst>
            </p:cNvPr>
            <p:cNvSpPr/>
            <p:nvPr/>
          </p:nvSpPr>
          <p:spPr>
            <a:xfrm>
              <a:off x="3179676" y="4257092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C9516F-0AF7-44C9-9E22-2DC4859391DE}"/>
              </a:ext>
            </a:extLst>
          </p:cNvPr>
          <p:cNvGrpSpPr/>
          <p:nvPr/>
        </p:nvGrpSpPr>
        <p:grpSpPr>
          <a:xfrm>
            <a:off x="6160183" y="4147223"/>
            <a:ext cx="1833228" cy="1833228"/>
            <a:chOff x="4900044" y="4147223"/>
            <a:chExt cx="1833228" cy="1833228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3FFF086-2B1D-4957-875E-DA3D5A99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0044" y="4147223"/>
              <a:ext cx="1833228" cy="1833228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D10CC7B-17BE-4E6D-9F41-642569F26EC6}"/>
                </a:ext>
              </a:extLst>
            </p:cNvPr>
            <p:cNvSpPr/>
            <p:nvPr/>
          </p:nvSpPr>
          <p:spPr>
            <a:xfrm>
              <a:off x="5505846" y="4157964"/>
              <a:ext cx="108012" cy="108012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GTA V </a:t>
            </a:r>
            <a:r>
              <a:rPr lang="en-US" sz="2000" dirty="0" err="1"/>
              <a:t>testset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78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5C1165-296D-458D-A2FA-CA7C752B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results: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BFCF54F-96CB-4B90-8584-6CB7AF282A3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8FE4DA-6553-4B81-B15B-3D1F1FF5F7FF}"/>
              </a:ext>
            </a:extLst>
          </p:cNvPr>
          <p:cNvSpPr txBox="1"/>
          <p:nvPr/>
        </p:nvSpPr>
        <p:spPr>
          <a:xfrm>
            <a:off x="827286" y="4880683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D775EB-D9AB-4169-A41A-69D3E8A5645E}"/>
              </a:ext>
            </a:extLst>
          </p:cNvPr>
          <p:cNvSpPr txBox="1"/>
          <p:nvPr/>
        </p:nvSpPr>
        <p:spPr>
          <a:xfrm>
            <a:off x="831289" y="2707766"/>
            <a:ext cx="11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KITTI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508831-0FB7-4562-AF6F-98C138C9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1952836"/>
            <a:ext cx="1837754" cy="183775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781182F-F5FA-4DEA-9F91-EEBEB9B6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1957677"/>
            <a:ext cx="1728192" cy="18387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6FAF0CF-B0AE-46EF-B182-C028C4A0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52837"/>
            <a:ext cx="1837754" cy="1831984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72277F4-FBE0-4DCF-9F86-EF1C4887612B}"/>
              </a:ext>
            </a:extLst>
          </p:cNvPr>
          <p:cNvSpPr/>
          <p:nvPr/>
        </p:nvSpPr>
        <p:spPr>
          <a:xfrm>
            <a:off x="8288788" y="1845991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KITTI,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6672D7-2995-414A-B800-8179F17BB906}"/>
              </a:ext>
            </a:extLst>
          </p:cNvPr>
          <p:cNvSpPr/>
          <p:nvPr/>
        </p:nvSpPr>
        <p:spPr>
          <a:xfrm>
            <a:off x="8288788" y="4148914"/>
            <a:ext cx="3108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Model trained on GTA V, inferenced on KITTI </a:t>
            </a:r>
            <a:r>
              <a:rPr lang="en-US" sz="2000" dirty="0" err="1"/>
              <a:t>testset</a:t>
            </a:r>
            <a:endParaRPr lang="en-US" sz="20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9D24FF0-AFD8-4B5D-B66B-979190D7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3" y="4148914"/>
            <a:ext cx="1837754" cy="183775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186A91-D312-4EB4-9221-23EF29BE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4153755"/>
            <a:ext cx="1728192" cy="18387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90DA1C-3236-4B67-9682-87866414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48" y="4161464"/>
            <a:ext cx="1838732" cy="18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9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1">
            <a:extLst>
              <a:ext uri="{FF2B5EF4-FFF2-40B4-BE49-F238E27FC236}">
                <a16:creationId xmlns:a16="http://schemas.microsoft.com/office/drawing/2014/main" id="{647C0B98-F4F9-4572-B72B-251D92C159AE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is slow ~ 6 days, inference ~1s per batch </a:t>
            </a:r>
            <a:r>
              <a:rPr lang="en-US" dirty="0">
                <a:sym typeface="Wingdings" panose="05000000000000000000" pitchFamily="2" charset="2"/>
              </a:rPr>
              <a:t> 62,5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– 16 Hz</a:t>
            </a:r>
            <a:endParaRPr lang="en-US" dirty="0"/>
          </a:p>
        </p:txBody>
      </p:sp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4. FCRN-DSSD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86EE00-70DC-4C3C-9E61-061EEAC1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</a:t>
            </a:r>
            <a:r>
              <a:rPr lang="en-US" dirty="0"/>
              <a:t>:</a:t>
            </a:r>
          </a:p>
        </p:txBody>
      </p:sp>
      <p:sp>
        <p:nvSpPr>
          <p:cNvPr id="1055" name="Shape 1055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graphicFrame>
        <p:nvGraphicFramePr>
          <p:cNvPr id="1058" name="Shape 1058"/>
          <p:cNvGraphicFramePr/>
          <p:nvPr>
            <p:extLst/>
          </p:nvPr>
        </p:nvGraphicFramePr>
        <p:xfrm>
          <a:off x="1172324" y="1811897"/>
          <a:ext cx="9847350" cy="38786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199.94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188.51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65.82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62.57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205.92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195.99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92.71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81.22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5.32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-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/>
                        <a:t>mAP</a:t>
                      </a:r>
                      <a:endParaRPr lang="en-US"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0.13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714642043"/>
                  </a:ext>
                </a:extLst>
              </a:tr>
            </a:tbl>
          </a:graphicData>
        </a:graphic>
      </p:graphicFrame>
      <p:sp>
        <p:nvSpPr>
          <p:cNvPr id="11" name="Shape 1046">
            <a:extLst>
              <a:ext uri="{FF2B5EF4-FFF2-40B4-BE49-F238E27FC236}">
                <a16:creationId xmlns:a16="http://schemas.microsoft.com/office/drawing/2014/main" id="{3B107904-B9BB-4CCC-9E82-E86028752626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63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F1878D98-54B9-4CED-8565-D61C3B37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RGB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CD77113B-045E-4367-8A86-8DECB444725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F98E24-F6FD-4813-9EFE-D02AE80912EB}"/>
              </a:ext>
            </a:extLst>
          </p:cNvPr>
          <p:cNvGrpSpPr/>
          <p:nvPr/>
        </p:nvGrpSpPr>
        <p:grpSpPr>
          <a:xfrm>
            <a:off x="263352" y="2240868"/>
            <a:ext cx="11755296" cy="3168352"/>
            <a:chOff x="263352" y="2240868"/>
            <a:chExt cx="11755296" cy="316835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9E7B648-E2A8-4087-81E2-D3FA268B4A09}"/>
                </a:ext>
              </a:extLst>
            </p:cNvPr>
            <p:cNvGrpSpPr/>
            <p:nvPr/>
          </p:nvGrpSpPr>
          <p:grpSpPr>
            <a:xfrm>
              <a:off x="263352" y="2240868"/>
              <a:ext cx="11755296" cy="3168352"/>
              <a:chOff x="263352" y="2240868"/>
              <a:chExt cx="11755296" cy="3168352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DE79777A-A7BA-4DA0-A8E5-27ADE143A488}"/>
                  </a:ext>
                </a:extLst>
              </p:cNvPr>
              <p:cNvGrpSpPr/>
              <p:nvPr/>
            </p:nvGrpSpPr>
            <p:grpSpPr>
              <a:xfrm>
                <a:off x="263352" y="2456892"/>
                <a:ext cx="3914775" cy="2952328"/>
                <a:chOff x="731404" y="1916832"/>
                <a:chExt cx="3914775" cy="2952328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EC2A01CD-C3E1-4A7A-B77C-803EC7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1404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EB216716-A4BB-401B-B212-E3066708AF19}"/>
                    </a:ext>
                  </a:extLst>
                </p:cNvPr>
                <p:cNvSpPr txBox="1"/>
                <p:nvPr/>
              </p:nvSpPr>
              <p:spPr>
                <a:xfrm>
                  <a:off x="1055439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Red: KITTI, Blue: GTA V</a:t>
                  </a:r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6B23F8A-C658-4EBF-99A3-AFDD68EA4806}"/>
                  </a:ext>
                </a:extLst>
              </p:cNvPr>
              <p:cNvGrpSpPr/>
              <p:nvPr/>
            </p:nvGrpSpPr>
            <p:grpSpPr>
              <a:xfrm>
                <a:off x="4187788" y="2456892"/>
                <a:ext cx="3914775" cy="2952328"/>
                <a:chOff x="4815489" y="1916832"/>
                <a:chExt cx="3914775" cy="2952328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40ED8640-479E-460E-904E-DB6B23F8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489" y="191683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4BD4BF9-7643-4119-B772-A3D0C48BF860}"/>
                    </a:ext>
                  </a:extLst>
                </p:cNvPr>
                <p:cNvSpPr txBox="1"/>
                <p:nvPr/>
              </p:nvSpPr>
              <p:spPr>
                <a:xfrm>
                  <a:off x="4977506" y="4530606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Green: KITTI, Red: GTA V</a:t>
                  </a:r>
                </a:p>
              </p:txBody>
            </p:sp>
          </p:grpSp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E08FE40A-205D-46C3-92DE-4EE60181E690}"/>
                  </a:ext>
                </a:extLst>
              </p:cNvPr>
              <p:cNvGrpSpPr/>
              <p:nvPr/>
            </p:nvGrpSpPr>
            <p:grpSpPr>
              <a:xfrm>
                <a:off x="8065190" y="2456892"/>
                <a:ext cx="3953458" cy="2916324"/>
                <a:chOff x="8065190" y="2456892"/>
                <a:chExt cx="3953458" cy="2916324"/>
              </a:xfrm>
            </p:grpSpPr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F4EA67E2-1301-469B-A4EF-D5CF9417D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5190" y="2456892"/>
                  <a:ext cx="3914775" cy="2686050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E2977958-CB52-4F82-86EB-38BD41CEA9D8}"/>
                    </a:ext>
                  </a:extLst>
                </p:cNvPr>
                <p:cNvSpPr txBox="1"/>
                <p:nvPr/>
              </p:nvSpPr>
              <p:spPr>
                <a:xfrm>
                  <a:off x="8427909" y="5034662"/>
                  <a:ext cx="35907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Blue: KITTI, Green: GTA V</a:t>
                  </a: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E60D0B0-386C-40EA-AEC3-A3FBDFE3471D}"/>
                  </a:ext>
                </a:extLst>
              </p:cNvPr>
              <p:cNvSpPr/>
              <p:nvPr/>
            </p:nvSpPr>
            <p:spPr>
              <a:xfrm>
                <a:off x="1559496" y="2240868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4A3E3E2-DCAE-49DA-AC99-D8F61B0887E6}"/>
                </a:ext>
              </a:extLst>
            </p:cNvPr>
            <p:cNvSpPr txBox="1"/>
            <p:nvPr/>
          </p:nvSpPr>
          <p:spPr>
            <a:xfrm>
              <a:off x="1975975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Red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EC1825-BC9C-4211-8DDA-1B88B57037DE}"/>
                </a:ext>
              </a:extLst>
            </p:cNvPr>
            <p:cNvSpPr txBox="1"/>
            <p:nvPr/>
          </p:nvSpPr>
          <p:spPr>
            <a:xfrm>
              <a:off x="6002391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Green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8F0DF02-EA3D-4CF3-B81D-ADC39DC60E94}"/>
                </a:ext>
              </a:extLst>
            </p:cNvPr>
            <p:cNvSpPr txBox="1"/>
            <p:nvPr/>
          </p:nvSpPr>
          <p:spPr>
            <a:xfrm>
              <a:off x="9984432" y="2369658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94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1">
            <a:extLst>
              <a:ext uri="{FF2B5EF4-FFF2-40B4-BE49-F238E27FC236}">
                <a16:creationId xmlns:a16="http://schemas.microsoft.com/office/drawing/2014/main" id="{2EE1FF77-0A6E-423D-AE84-D61F80549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HSI ranges: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D3AC0AB6-4D32-48B4-B8A2-6B932BAD5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B435DB3-DF56-4025-AE49-7DBDC339DEA4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B9CDEB-FAD2-4E11-ABD7-89FBB37DC0CE}"/>
              </a:ext>
            </a:extLst>
          </p:cNvPr>
          <p:cNvGrpSpPr/>
          <p:nvPr/>
        </p:nvGrpSpPr>
        <p:grpSpPr>
          <a:xfrm>
            <a:off x="273013" y="2265521"/>
            <a:ext cx="11943667" cy="3143699"/>
            <a:chOff x="155340" y="2527852"/>
            <a:chExt cx="11943667" cy="3143699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C18D4E0-4C2E-4C4D-9E93-C39FBE92AA3F}"/>
                </a:ext>
              </a:extLst>
            </p:cNvPr>
            <p:cNvGrpSpPr/>
            <p:nvPr/>
          </p:nvGrpSpPr>
          <p:grpSpPr>
            <a:xfrm>
              <a:off x="7896200" y="2742220"/>
              <a:ext cx="4202807" cy="2923780"/>
              <a:chOff x="7896200" y="2742220"/>
              <a:chExt cx="4202807" cy="292378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98ED8AB5-D14F-4362-9570-CDFCA9C1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200" y="2742220"/>
                <a:ext cx="4038600" cy="2667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D6C6B26-D6AD-4B4D-BACB-7E34EDB5D5AE}"/>
                  </a:ext>
                </a:extLst>
              </p:cNvPr>
              <p:cNvSpPr txBox="1"/>
              <p:nvPr/>
            </p:nvSpPr>
            <p:spPr>
              <a:xfrm>
                <a:off x="8508268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Blue: GTA V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C13451E-7879-4D60-862C-07C0526BFB92}"/>
                </a:ext>
              </a:extLst>
            </p:cNvPr>
            <p:cNvGrpSpPr/>
            <p:nvPr/>
          </p:nvGrpSpPr>
          <p:grpSpPr>
            <a:xfrm>
              <a:off x="155340" y="2706198"/>
              <a:ext cx="3999354" cy="2965353"/>
              <a:chOff x="155340" y="2706198"/>
              <a:chExt cx="3999354" cy="296535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FA535FD-8501-4943-AA83-8AB868B4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" y="2706198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F312310-3213-428B-AEA7-1488063DA6ED}"/>
                  </a:ext>
                </a:extLst>
              </p:cNvPr>
              <p:cNvSpPr txBox="1"/>
              <p:nvPr/>
            </p:nvSpPr>
            <p:spPr>
              <a:xfrm>
                <a:off x="563955" y="5332997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Green: KITTI, Red: GTA V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54995B-742D-4A79-B097-B68A19BE3968}"/>
                </a:ext>
              </a:extLst>
            </p:cNvPr>
            <p:cNvGrpSpPr/>
            <p:nvPr/>
          </p:nvGrpSpPr>
          <p:grpSpPr>
            <a:xfrm>
              <a:off x="4003927" y="2744924"/>
              <a:ext cx="4007372" cy="2921076"/>
              <a:chOff x="4003927" y="2744924"/>
              <a:chExt cx="4007372" cy="292107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B11C367-54DC-421B-B935-ABF24521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27" y="2744924"/>
                <a:ext cx="3914775" cy="2686050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75930EE-EC09-4CC4-B468-1B5CFD29B5FC}"/>
                  </a:ext>
                </a:extLst>
              </p:cNvPr>
              <p:cNvSpPr txBox="1"/>
              <p:nvPr/>
            </p:nvSpPr>
            <p:spPr>
              <a:xfrm>
                <a:off x="4420560" y="5327446"/>
                <a:ext cx="359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Blue: KITTI, Red: GTA V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096B63A-72FD-436F-8A34-8BFB27D80FF5}"/>
                </a:ext>
              </a:extLst>
            </p:cNvPr>
            <p:cNvGrpSpPr/>
            <p:nvPr/>
          </p:nvGrpSpPr>
          <p:grpSpPr>
            <a:xfrm>
              <a:off x="1170572" y="2527852"/>
              <a:ext cx="10189132" cy="433096"/>
              <a:chOff x="1170572" y="2527852"/>
              <a:chExt cx="10189132" cy="433096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2DF33F3-BFA2-4BB6-93CF-28E670189396}"/>
                  </a:ext>
                </a:extLst>
              </p:cNvPr>
              <p:cNvSpPr/>
              <p:nvPr/>
            </p:nvSpPr>
            <p:spPr>
              <a:xfrm>
                <a:off x="1170572" y="2527852"/>
                <a:ext cx="10189132" cy="396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74805E16-02A6-4177-A3CE-30AFBE66A52C}"/>
                  </a:ext>
                </a:extLst>
              </p:cNvPr>
              <p:cNvSpPr/>
              <p:nvPr/>
            </p:nvSpPr>
            <p:spPr>
              <a:xfrm>
                <a:off x="10560496" y="2816932"/>
                <a:ext cx="180020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FDA6AB7-9697-44C5-80F7-0D8C7E48105A}"/>
                </a:ext>
              </a:extLst>
            </p:cNvPr>
            <p:cNvSpPr txBox="1"/>
            <p:nvPr/>
          </p:nvSpPr>
          <p:spPr>
            <a:xfrm>
              <a:off x="1920340" y="2656642"/>
              <a:ext cx="81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Hue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3D7C2C-C191-4CD5-B807-AE4D7D41BFCD}"/>
                </a:ext>
              </a:extLst>
            </p:cNvPr>
            <p:cNvSpPr txBox="1"/>
            <p:nvPr/>
          </p:nvSpPr>
          <p:spPr>
            <a:xfrm>
              <a:off x="5420055" y="2656642"/>
              <a:ext cx="1447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Saturation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F60A483-EEB4-425E-9C8A-1C84FAC372C1}"/>
                </a:ext>
              </a:extLst>
            </p:cNvPr>
            <p:cNvSpPr txBox="1"/>
            <p:nvPr/>
          </p:nvSpPr>
          <p:spPr>
            <a:xfrm>
              <a:off x="9603620" y="2656642"/>
              <a:ext cx="109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19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52B2EC61-62F6-4EB6-B797-74C14F0F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71779"/>
            <a:ext cx="5852172" cy="438912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8A2885-4798-46A6-AFDB-2F720F99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1" y="1572670"/>
            <a:ext cx="5852172" cy="43891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849145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758298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97C1DA4-B2BA-418D-9C5F-EFE065AFDC41}"/>
              </a:ext>
            </a:extLst>
          </p:cNvPr>
          <p:cNvCxnSpPr/>
          <p:nvPr/>
        </p:nvCxnSpPr>
        <p:spPr>
          <a:xfrm>
            <a:off x="1217680" y="4426508"/>
            <a:ext cx="1260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869657F-8805-4D65-B412-D1DA975C599E}"/>
              </a:ext>
            </a:extLst>
          </p:cNvPr>
          <p:cNvCxnSpPr>
            <a:cxnSpLocks/>
          </p:cNvCxnSpPr>
          <p:nvPr/>
        </p:nvCxnSpPr>
        <p:spPr>
          <a:xfrm flipV="1">
            <a:off x="2477820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69FF0FE-7144-49B1-8D53-4B0A2E78189D}"/>
              </a:ext>
            </a:extLst>
          </p:cNvPr>
          <p:cNvCxnSpPr>
            <a:cxnSpLocks/>
          </p:cNvCxnSpPr>
          <p:nvPr/>
        </p:nvCxnSpPr>
        <p:spPr>
          <a:xfrm>
            <a:off x="6600056" y="4426508"/>
            <a:ext cx="15121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CD44E9-CFD2-4528-84B3-535DA67A633B}"/>
              </a:ext>
            </a:extLst>
          </p:cNvPr>
          <p:cNvCxnSpPr>
            <a:cxnSpLocks/>
          </p:cNvCxnSpPr>
          <p:nvPr/>
        </p:nvCxnSpPr>
        <p:spPr>
          <a:xfrm flipV="1">
            <a:off x="8112224" y="4426508"/>
            <a:ext cx="0" cy="1054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B9D32C5-435B-4B49-BBBA-41BDA86C3B0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7" name="Inhaltsplatzhalter 31">
            <a:extLst>
              <a:ext uri="{FF2B5EF4-FFF2-40B4-BE49-F238E27FC236}">
                <a16:creationId xmlns:a16="http://schemas.microsoft.com/office/drawing/2014/main" id="{50546A7F-4006-4945-A3A8-01D916F8AF7C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distributions:</a:t>
            </a:r>
          </a:p>
        </p:txBody>
      </p:sp>
    </p:spTree>
    <p:extLst>
      <p:ext uri="{BB962C8B-B14F-4D97-AF65-F5344CB8AC3E}">
        <p14:creationId xmlns:p14="http://schemas.microsoft.com/office/powerpoint/2010/main" val="420203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31">
            <a:extLst>
              <a:ext uri="{FF2B5EF4-FFF2-40B4-BE49-F238E27FC236}">
                <a16:creationId xmlns:a16="http://schemas.microsoft.com/office/drawing/2014/main" id="{6F32EBAB-0B9B-474C-8850-545BEE61D1C6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5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Bounding box positions: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F52821-8C7D-47DE-9F26-293989C8F2C1}"/>
              </a:ext>
            </a:extLst>
          </p:cNvPr>
          <p:cNvSpPr txBox="1"/>
          <p:nvPr/>
        </p:nvSpPr>
        <p:spPr>
          <a:xfrm>
            <a:off x="2567608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KITTI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80759E-3016-404B-91D0-D123B45F38C0}"/>
              </a:ext>
            </a:extLst>
          </p:cNvPr>
          <p:cNvSpPr txBox="1"/>
          <p:nvPr/>
        </p:nvSpPr>
        <p:spPr>
          <a:xfrm>
            <a:off x="8400256" y="1664804"/>
            <a:ext cx="111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GTA V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8A775-F4E5-42FD-825E-38AB4E3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36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640D52-022A-4D4A-AB67-5179729CD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03358"/>
            <a:ext cx="4431523" cy="4431523"/>
          </a:xfrm>
          <a:prstGeom prst="rect">
            <a:avLst/>
          </a:prstGeom>
          <a:ln>
            <a:solidFill>
              <a:srgbClr val="688687"/>
            </a:solidFill>
          </a:ln>
        </p:spPr>
      </p:pic>
    </p:spTree>
    <p:extLst>
      <p:ext uri="{BB962C8B-B14F-4D97-AF65-F5344CB8AC3E}">
        <p14:creationId xmlns:p14="http://schemas.microsoft.com/office/powerpoint/2010/main" val="1463103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D163-726A-49DB-93C7-41E52117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Summary:</a:t>
            </a:r>
          </a:p>
          <a:p>
            <a:r>
              <a:rPr lang="en-US" dirty="0"/>
              <a:t>Depth prediction trained on GTA V data works good, due to “perfect” data with all 3 approaches</a:t>
            </a:r>
          </a:p>
          <a:p>
            <a:r>
              <a:rPr lang="en-US" dirty="0"/>
              <a:t>Bounding box prediction with GTA V data is difficult and needs careful parameter choosing/tuning for all approaches</a:t>
            </a:r>
          </a:p>
          <a:p>
            <a:r>
              <a:rPr lang="de-DE" dirty="0"/>
              <a:t>U</a:t>
            </a:r>
            <a:r>
              <a:rPr lang="en-US" dirty="0"/>
              <a:t>sing loss weights with 4:1 or 8:1 (DSSD:FCRN) when multitask training on GTA V or 1:4 when training on KITTI</a:t>
            </a:r>
          </a:p>
          <a:p>
            <a:r>
              <a:rPr lang="en-US" dirty="0"/>
              <a:t>GTA V trained networks works WELL/BAD on KITTI datasets …</a:t>
            </a:r>
          </a:p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E01AA8D-B207-42D1-B98F-F0934E59136A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29A9FC-3056-4962-85B9-50968A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53923"/>
            <a:ext cx="231789" cy="2317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B1721B-CCE4-4965-AA48-6B595F04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231789" cy="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Improve vehicle detections with CNN in real-time</a:t>
            </a:r>
          </a:p>
          <a:p>
            <a:r>
              <a:rPr lang="en-US" dirty="0"/>
              <a:t>Issues: poor performance for largely overlapping vehicles</a:t>
            </a:r>
          </a:p>
          <a:p>
            <a:r>
              <a:rPr lang="en-US" dirty="0"/>
              <a:t>Possible solution: using depth information to distinguish between overlapping vehicles</a:t>
            </a:r>
          </a:p>
          <a:p>
            <a:r>
              <a:rPr lang="en-US" dirty="0"/>
              <a:t>Evaluation of synthetic GTA V training data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9FC9028-7A32-4CAF-A708-A69067DF78A2}"/>
              </a:ext>
            </a:extLst>
          </p:cNvPr>
          <p:cNvGrpSpPr/>
          <p:nvPr/>
        </p:nvGrpSpPr>
        <p:grpSpPr>
          <a:xfrm>
            <a:off x="3409544" y="3185296"/>
            <a:ext cx="5221315" cy="2830776"/>
            <a:chOff x="3359696" y="2924944"/>
            <a:chExt cx="5221315" cy="283077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74368D-6CEF-4603-B605-C7C5E3A6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700" y="2924944"/>
              <a:ext cx="5185311" cy="283077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79FF9D2-090B-40BC-8A3E-7B02CEFFC795}"/>
                </a:ext>
              </a:extLst>
            </p:cNvPr>
            <p:cNvSpPr/>
            <p:nvPr/>
          </p:nvSpPr>
          <p:spPr>
            <a:xfrm>
              <a:off x="3359696" y="4456668"/>
              <a:ext cx="2520280" cy="129905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8119C2B-0699-4C3E-95EB-9DCDF396211D}"/>
                </a:ext>
              </a:extLst>
            </p:cNvPr>
            <p:cNvSpPr/>
            <p:nvPr/>
          </p:nvSpPr>
          <p:spPr>
            <a:xfrm>
              <a:off x="3931920" y="4327290"/>
              <a:ext cx="1840044" cy="865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5A0A3E4-DCD3-4367-B38A-97DF08EA4557}"/>
                </a:ext>
              </a:extLst>
            </p:cNvPr>
            <p:cNvSpPr/>
            <p:nvPr/>
          </p:nvSpPr>
          <p:spPr>
            <a:xfrm>
              <a:off x="4523049" y="4236247"/>
              <a:ext cx="1248915" cy="65337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CB70712-F060-4679-AEF3-6973E9579357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22.03.2018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51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Datasets: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 offline preprocessing to handle ground truth bounding boxes out of range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 to use more GTA V images ~ 200.000 images, since difference in images is very low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Adjust color ranges of GTA V data according KITTI and better in-game traffic flow control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Eliminate wrong bounding boxes due to insufficient occlusion handling in game – using stencil map for bounding box creation and matching with data needed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FCRN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berHu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l2 norm (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paper</a:t>
            </a:r>
            <a:r>
              <a:rPr lang="de-DE" dirty="0"/>
              <a:t>),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implemented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didn‘t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Combine KITTI and GTA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SSD: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loss has problems to converge, especially for positive bounding box examples and localization; lots of small bounding boxes in GTA V data, better default box sizes, ratios and tiling needed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08D5F53-6F63-447C-9E24-0F782E3DE825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4138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Future Work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FCRN-DSSD: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Networks are in modular architecture, it’s easy to change certain parts/networks – trying other detectors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Extend code to support multiple GPUs for faster training, since a lot of trial and error is needed to get optimal loss weights, default box sizes, ratios, tiling etc.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high, SSD loss will oscillate, depth loss will converge fast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If learning rate too low, depth loss will not converge, SSD loss will oscillate less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Finding optimal weight for both loss function - Adaptive Loss Balancing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74533AD-2E19-4DE5-A42E-11DCD0F54FE2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4204020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80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B7D81-AA3D-43E3-96A4-9EC98099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" y="-351420"/>
            <a:ext cx="4058027" cy="28985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46CB3C-5227-450B-8D5A-48DC5F57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4" y="2384884"/>
            <a:ext cx="4074371" cy="2240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CA1A9-E5E3-430A-BB0E-F34CCB1C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84" y="4625788"/>
            <a:ext cx="4071906" cy="2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Accomplished tasks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b="1"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Caffe running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 &amp; augmentation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LMDB creation 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raining on KITTI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dirty="0"/>
              <a:t>Training on mixed KITTI and GTA V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code from M. Weber and A.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Lesi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modifications on framework planned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Speed: 20 – 45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4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191683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333115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27140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39" y="3503777"/>
            <a:ext cx="231789" cy="23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Shape 832"/>
          <p:cNvGrpSpPr/>
          <p:nvPr/>
        </p:nvGrpSpPr>
        <p:grpSpPr>
          <a:xfrm>
            <a:off x="1055446" y="5104425"/>
            <a:ext cx="231794" cy="231794"/>
            <a:chOff x="1739516" y="4869160"/>
            <a:chExt cx="432048" cy="432048"/>
          </a:xfrm>
        </p:grpSpPr>
        <p:sp>
          <p:nvSpPr>
            <p:cNvPr id="833" name="Shape 833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4" name="Shape 834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grpSp>
        <p:nvGrpSpPr>
          <p:cNvPr id="835" name="Shape 835"/>
          <p:cNvGrpSpPr/>
          <p:nvPr/>
        </p:nvGrpSpPr>
        <p:grpSpPr>
          <a:xfrm>
            <a:off x="1055458" y="5485344"/>
            <a:ext cx="231794" cy="231794"/>
            <a:chOff x="1739516" y="4869160"/>
            <a:chExt cx="432048" cy="432048"/>
          </a:xfrm>
        </p:grpSpPr>
        <p:sp>
          <p:nvSpPr>
            <p:cNvPr id="836" name="Shape 83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l="188" t="32021" r="-188" b="31381"/>
          <a:stretch/>
        </p:blipFill>
        <p:spPr>
          <a:xfrm>
            <a:off x="7788188" y="1554485"/>
            <a:ext cx="1980219" cy="7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2331" y="2391749"/>
            <a:ext cx="3230824" cy="357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1" name="Shape 841"/>
          <p:cNvGrpSpPr/>
          <p:nvPr/>
        </p:nvGrpSpPr>
        <p:grpSpPr>
          <a:xfrm>
            <a:off x="1055446" y="5899494"/>
            <a:ext cx="231794" cy="231794"/>
            <a:chOff x="1739516" y="4869160"/>
            <a:chExt cx="432048" cy="432048"/>
          </a:xfrm>
        </p:grpSpPr>
        <p:sp>
          <p:nvSpPr>
            <p:cNvPr id="842" name="Shape 842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843" name="Shape 843"/>
            <p:cNvCxnSpPr/>
            <p:nvPr/>
          </p:nvCxnSpPr>
          <p:spPr>
            <a:xfrm>
              <a:off x="1838256" y="5085184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sp>
        <p:nvSpPr>
          <p:cNvPr id="844" name="Shape 844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10890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3947327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51" y="4320002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75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Loss during training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sz="20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Shape 85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6" name="Shape 85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93375"/>
            <a:ext cx="3996925" cy="29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00" y="1793350"/>
            <a:ext cx="3921475" cy="29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76" y="1793376"/>
            <a:ext cx="3996925" cy="29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FCRN-SSD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F572A6-0EED-464B-A075-03B4995E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Pretrained weights trained on NYU v2 dataset: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r>
              <a:rPr lang="en-US" dirty="0"/>
              <a:t>+       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6" name="Picture 1935">
            <a:extLst>
              <a:ext uri="{FF2B5EF4-FFF2-40B4-BE49-F238E27FC236}">
                <a16:creationId xmlns:a16="http://schemas.microsoft.com/office/drawing/2014/main" id="{014767F8-B059-4054-AC3B-FC020A1EB5C2}"/>
              </a:ext>
            </a:extLst>
          </p:cNvPr>
          <p:cNvPicPr/>
          <p:nvPr/>
        </p:nvPicPr>
        <p:blipFill rotWithShape="1">
          <a:blip r:embed="rId2"/>
          <a:srcRect r="14339"/>
          <a:stretch/>
        </p:blipFill>
        <p:spPr>
          <a:xfrm>
            <a:off x="1679856" y="1952836"/>
            <a:ext cx="8832285" cy="453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369BD2-AAFC-4C88-8B01-587E7AF70BAA}"/>
              </a:ext>
            </a:extLst>
          </p:cNvPr>
          <p:cNvSpPr/>
          <p:nvPr/>
        </p:nvSpPr>
        <p:spPr>
          <a:xfrm>
            <a:off x="7608168" y="1872723"/>
            <a:ext cx="1476164" cy="4616645"/>
          </a:xfrm>
          <a:prstGeom prst="rect">
            <a:avLst/>
          </a:prstGeom>
          <a:noFill/>
          <a:ln w="635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BE1B352-7B77-4530-B47F-0870D6C8B2DF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22B2D23F-AA43-4E60-A5CA-F5D39748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8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914400" y="1582362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was available with FCRN?</a:t>
            </a:r>
            <a:endParaRPr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in TensorFlow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 in Matlab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901931" y="2972471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have we done with FCRN?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 customized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Processing</a:t>
            </a:r>
            <a:endParaRPr dirty="0"/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Trainings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KITTI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on GTA V data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2307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Evaluation Routines</a:t>
            </a: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9305" marR="0" lvl="1" indent="-129111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594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Shape 97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3465004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4254323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695" y="1487973"/>
            <a:ext cx="1376031" cy="147166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50" y="5069419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9" y="465618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3848692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48" y="5428350"/>
            <a:ext cx="231789" cy="2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057256"/>
            <a:ext cx="231789" cy="23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020172" y="2369433"/>
            <a:ext cx="267792" cy="396044"/>
          </a:xfrm>
          <a:custGeom>
            <a:avLst/>
            <a:gdLst/>
            <a:ahLst/>
            <a:cxnLst/>
            <a:rect l="0" t="0" r="0" b="0"/>
            <a:pathLst>
              <a:path w="267792" h="396044" extrusionOk="0">
                <a:moveTo>
                  <a:pt x="144016" y="72008"/>
                </a:moveTo>
                <a:lnTo>
                  <a:pt x="267792" y="72008"/>
                </a:lnTo>
                <a:lnTo>
                  <a:pt x="267792" y="303797"/>
                </a:lnTo>
                <a:lnTo>
                  <a:pt x="144016" y="303797"/>
                </a:lnTo>
                <a:close/>
                <a:moveTo>
                  <a:pt x="0" y="0"/>
                </a:moveTo>
                <a:lnTo>
                  <a:pt x="144016" y="0"/>
                </a:lnTo>
                <a:lnTo>
                  <a:pt x="144016" y="72008"/>
                </a:lnTo>
                <a:lnTo>
                  <a:pt x="36003" y="72008"/>
                </a:lnTo>
                <a:lnTo>
                  <a:pt x="36003" y="303797"/>
                </a:lnTo>
                <a:lnTo>
                  <a:pt x="144016" y="303797"/>
                </a:lnTo>
                <a:lnTo>
                  <a:pt x="144016" y="396044"/>
                </a:lnTo>
                <a:lnTo>
                  <a:pt x="0" y="396044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Shape 987"/>
          <p:cNvSpPr/>
          <p:nvPr/>
        </p:nvSpPr>
        <p:spPr>
          <a:xfrm>
            <a:off x="1055439" y="2401970"/>
            <a:ext cx="252029" cy="335381"/>
          </a:xfrm>
          <a:custGeom>
            <a:avLst/>
            <a:gdLst/>
            <a:ahLst/>
            <a:cxnLst/>
            <a:rect l="0" t="0" r="0" b="0"/>
            <a:pathLst>
              <a:path w="252029" h="335381" extrusionOk="0">
                <a:moveTo>
                  <a:pt x="0" y="38773"/>
                </a:moveTo>
                <a:lnTo>
                  <a:pt x="115894" y="38773"/>
                </a:lnTo>
                <a:lnTo>
                  <a:pt x="115894" y="270562"/>
                </a:lnTo>
                <a:lnTo>
                  <a:pt x="0" y="270562"/>
                </a:lnTo>
                <a:close/>
                <a:moveTo>
                  <a:pt x="115894" y="0"/>
                </a:moveTo>
                <a:lnTo>
                  <a:pt x="252029" y="0"/>
                </a:lnTo>
                <a:lnTo>
                  <a:pt x="252029" y="335381"/>
                </a:lnTo>
                <a:lnTo>
                  <a:pt x="115894" y="335381"/>
                </a:lnTo>
                <a:lnTo>
                  <a:pt x="115894" y="270562"/>
                </a:lnTo>
                <a:lnTo>
                  <a:pt x="231789" y="270562"/>
                </a:lnTo>
                <a:lnTo>
                  <a:pt x="231789" y="38773"/>
                </a:lnTo>
                <a:lnTo>
                  <a:pt x="115894" y="38773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88" name="Shape 9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56140" y="2176026"/>
            <a:ext cx="3363550" cy="1849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Shape 989"/>
          <p:cNvCxnSpPr>
            <a:cxnSpLocks/>
          </p:cNvCxnSpPr>
          <p:nvPr/>
        </p:nvCxnSpPr>
        <p:spPr>
          <a:xfrm flipV="1">
            <a:off x="10872090" y="2176026"/>
            <a:ext cx="0" cy="1849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92" name="Shape 992"/>
          <p:cNvCxnSpPr>
            <a:cxnSpLocks/>
          </p:cNvCxnSpPr>
          <p:nvPr/>
        </p:nvCxnSpPr>
        <p:spPr>
          <a:xfrm>
            <a:off x="7356140" y="4185084"/>
            <a:ext cx="33635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96" name="Shape 996"/>
          <p:cNvSpPr txBox="1"/>
          <p:nvPr/>
        </p:nvSpPr>
        <p:spPr>
          <a:xfrm>
            <a:off x="8796301" y="4284092"/>
            <a:ext cx="1772580" cy="40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7" name="Shape 997"/>
          <p:cNvSpPr txBox="1"/>
          <p:nvPr/>
        </p:nvSpPr>
        <p:spPr>
          <a:xfrm rot="-5400000">
            <a:off x="10656045" y="2722963"/>
            <a:ext cx="900098" cy="36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 </a:t>
            </a:r>
            <a:r>
              <a:rPr lang="en-US" sz="20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px</a:t>
            </a:r>
            <a:endParaRPr sz="2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27" name="Shape 985">
            <a:extLst>
              <a:ext uri="{FF2B5EF4-FFF2-40B4-BE49-F238E27FC236}">
                <a16:creationId xmlns:a16="http://schemas.microsoft.com/office/drawing/2014/main" id="{2CC71D0C-C7B0-4071-8DBB-8B32E0EF22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80" y="2439585"/>
            <a:ext cx="231789" cy="2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559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1008" name="Shape 1008" descr="cid:5ec977b7-264a-4abd-9333-4cd491e107c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" y="1963192"/>
            <a:ext cx="12092096" cy="349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07E5D39-555C-4525-A67E-CF00BFFFB358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L2 training loss:</a:t>
            </a:r>
          </a:p>
        </p:txBody>
      </p:sp>
    </p:spTree>
    <p:extLst>
      <p:ext uri="{BB962C8B-B14F-4D97-AF65-F5344CB8AC3E}">
        <p14:creationId xmlns:p14="http://schemas.microsoft.com/office/powerpoint/2010/main" val="128603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FCRN</a:t>
            </a: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-SSD</a:t>
            </a:r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Deeper Depth Prediction with Fully Convolutional Residual Networks, Laina et al.</a:t>
            </a:r>
            <a:endParaRPr/>
          </a:p>
          <a:p>
            <a:pPr marL="0" marR="0" lvl="0" indent="0" algn="ctr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       SSD: Single Shot MultiBox Detector, Liu et al.</a:t>
            </a:r>
            <a:endParaRPr/>
          </a:p>
        </p:txBody>
      </p:sp>
      <p:sp>
        <p:nvSpPr>
          <p:cNvPr id="945" name="Shape 945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28" cy="21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dirty="0"/>
              <a:t>35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body" idx="3"/>
          </p:nvPr>
        </p:nvSpPr>
        <p:spPr>
          <a:xfrm>
            <a:off x="4273297" y="6580546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5134872" y="9499868"/>
            <a:ext cx="231789" cy="231789"/>
            <a:chOff x="1739516" y="4869160"/>
            <a:chExt cx="432048" cy="432048"/>
          </a:xfrm>
        </p:grpSpPr>
        <p:sp>
          <p:nvSpPr>
            <p:cNvPr id="956" name="Shape 956"/>
            <p:cNvSpPr/>
            <p:nvPr/>
          </p:nvSpPr>
          <p:spPr>
            <a:xfrm>
              <a:off x="1739516" y="4869160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1838256" y="5082769"/>
              <a:ext cx="25202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stealth" w="sm" len="sm"/>
            </a:ln>
          </p:spPr>
        </p:cxnSp>
      </p:grp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1" y="2252864"/>
            <a:ext cx="4937580" cy="32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966" y="1555100"/>
            <a:ext cx="5664823" cy="42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27" name="Inhaltsplatzhalter 31">
            <a:extLst>
              <a:ext uri="{FF2B5EF4-FFF2-40B4-BE49-F238E27FC236}">
                <a16:creationId xmlns:a16="http://schemas.microsoft.com/office/drawing/2014/main" id="{34933AE4-B6C2-4680-A74C-A217DD60D373}"/>
              </a:ext>
            </a:extLst>
          </p:cNvPr>
          <p:cNvSpPr txBox="1">
            <a:spLocks/>
          </p:cNvSpPr>
          <p:nvPr/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marR="0" lvl="0" indent="-3556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kern="800" cap="none" spc="-13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defTabSz="121917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kern="8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defTabSz="1219170" rtl="0" eaLnBrk="1" latinLnBrk="0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kern="12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Up-Projection Module:</a:t>
            </a:r>
          </a:p>
        </p:txBody>
      </p:sp>
    </p:spTree>
    <p:extLst>
      <p:ext uri="{BB962C8B-B14F-4D97-AF65-F5344CB8AC3E}">
        <p14:creationId xmlns:p14="http://schemas.microsoft.com/office/powerpoint/2010/main" val="586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24199-9EC6-4D90-A682-6B2B5C9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E3CC0-87AC-4AA0-A8B7-49B52CD3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Used datasets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61732F-ACC6-4E4B-B0BA-5CAD6369A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12F110D-8CC9-4E00-B8FA-BAB8925E9CB7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 Aklanoglu, J. Schuck, Y.  El himer, F. Retkowski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B2BD38-8DF1-4689-9947-093FA58A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0" y="4401108"/>
            <a:ext cx="2157264" cy="11864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C70FAC-7F25-4ADA-9E69-A1DFE2D6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44933"/>
            <a:ext cx="2159517" cy="1187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0875B-60BF-4F43-B79C-35D65E357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" y="1736760"/>
            <a:ext cx="2157264" cy="118649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FE61FB0-5770-4699-BED8-F27207157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97" y="4401801"/>
            <a:ext cx="2165367" cy="119095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E5C386D-80D7-431F-B1CA-31A65A95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98" y="3044933"/>
            <a:ext cx="2159514" cy="118773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C579D8B-2D98-48FB-98D2-3EE55B3D3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898" y="1736760"/>
            <a:ext cx="2157264" cy="11864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FE9B4F3-35BA-4C72-9755-AF50F73B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895" y="1736760"/>
            <a:ext cx="2109324" cy="118649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E0937B1-65E9-4CF3-A7C6-6904506C2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896" y="3055953"/>
            <a:ext cx="2109324" cy="118649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2DF64A82-93C4-4E47-800C-B53305BBF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896" y="4401108"/>
            <a:ext cx="2109325" cy="118649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269194-C046-4089-994B-54FE97854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043" y="3055953"/>
            <a:ext cx="2109324" cy="1186495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2D97012C-4308-4420-B6B5-EBF8E51F0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043" y="4401920"/>
            <a:ext cx="2107881" cy="118568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5C0820BC-76C7-441A-BAB5-6EC8F7412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037" y="1735521"/>
            <a:ext cx="2107881" cy="118568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87306FC-BA29-4313-BAE2-6A30E8813A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4421" y="3056764"/>
            <a:ext cx="2107882" cy="1185684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7C02F886-706A-4B18-8ECB-B7C3C84A717B}"/>
              </a:ext>
            </a:extLst>
          </p:cNvPr>
          <p:cNvSpPr txBox="1"/>
          <p:nvPr/>
        </p:nvSpPr>
        <p:spPr>
          <a:xfrm>
            <a:off x="305101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KITTI 15k, 640 x 352, uint8/16 depth map</a:t>
            </a:r>
          </a:p>
          <a:p>
            <a:pPr algn="ctr"/>
            <a:r>
              <a:rPr lang="en-US" sz="1800" dirty="0"/>
              <a:t>54205 boxes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9520EF-3E9B-45B5-B975-02E3F22D8BE7}"/>
              </a:ext>
            </a:extLst>
          </p:cNvPr>
          <p:cNvSpPr txBox="1"/>
          <p:nvPr/>
        </p:nvSpPr>
        <p:spPr>
          <a:xfrm>
            <a:off x="6171498" y="5715270"/>
            <a:ext cx="456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GTA V 16k, 1280 x 720, uint8 depth map</a:t>
            </a:r>
          </a:p>
          <a:p>
            <a:pPr algn="ctr"/>
            <a:r>
              <a:rPr lang="en-US" sz="1800" dirty="0"/>
              <a:t>80364 boxes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3FF56C4-7A96-4E0F-8850-04FCD33F65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0746" y="4399869"/>
            <a:ext cx="2111527" cy="1187734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75CCC53-5362-4352-B583-57F567BB5A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4421" y="1728751"/>
            <a:ext cx="2107881" cy="1185683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4D1CBA94-037C-4FCE-B2E4-0EC88C6E7F6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225399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74">
            <a:extLst>
              <a:ext uri="{FF2B5EF4-FFF2-40B4-BE49-F238E27FC236}">
                <a16:creationId xmlns:a16="http://schemas.microsoft.com/office/drawing/2014/main" id="{92F12B13-3A19-4FDC-B541-2FCFB1E28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FCRN-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SSD</a:t>
            </a:r>
            <a:endParaRPr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B7CBC6-E70B-4243-8858-834A41B7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DD9040-682C-459C-A249-C7CC42DB5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15161" y="2536023"/>
            <a:ext cx="558005" cy="54006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085">
            <a:extLst>
              <a:ext uri="{FF2B5EF4-FFF2-40B4-BE49-F238E27FC236}">
                <a16:creationId xmlns:a16="http://schemas.microsoft.com/office/drawing/2014/main" id="{7700EBEF-41F2-4A30-923A-EDF33DDE8AC4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405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</a:p>
        </p:txBody>
      </p:sp>
      <p:sp>
        <p:nvSpPr>
          <p:cNvPr id="22" name="Shape 1090">
            <a:extLst>
              <a:ext uri="{FF2B5EF4-FFF2-40B4-BE49-F238E27FC236}">
                <a16:creationId xmlns:a16="http://schemas.microsoft.com/office/drawing/2014/main" id="{E65C7A42-F4BC-47F2-8DE6-4D6360C9AA67}"/>
              </a:ext>
            </a:extLst>
          </p:cNvPr>
          <p:cNvSpPr txBox="1"/>
          <p:nvPr/>
        </p:nvSpPr>
        <p:spPr>
          <a:xfrm>
            <a:off x="119063" y="6561138"/>
            <a:ext cx="864369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AC0B8D89-DFED-4AF8-B95D-023A774F1FD4}"/>
              </a:ext>
            </a:extLst>
          </p:cNvPr>
          <p:cNvSpPr/>
          <p:nvPr/>
        </p:nvSpPr>
        <p:spPr>
          <a:xfrm>
            <a:off x="7904758" y="2554025"/>
            <a:ext cx="504056" cy="522058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552" y="63532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*Training cancelled due to deadline of students in pool room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086" y="3746352"/>
            <a:ext cx="11204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Depth Images are generated by FCRN (epoch no. 67 at time of writing)</a:t>
            </a:r>
          </a:p>
          <a:p>
            <a:pPr marL="342900" indent="-342900">
              <a:buFontTx/>
              <a:buChar char="-"/>
            </a:pPr>
            <a:r>
              <a:rPr lang="en-US" dirty="0"/>
              <a:t>Trained and Tested together with KITTI Object Challenge training dataset (60/40 split)</a:t>
            </a:r>
          </a:p>
          <a:p>
            <a:pPr marL="342900" indent="-342900">
              <a:buFontTx/>
              <a:buChar char="-"/>
            </a:pPr>
            <a:r>
              <a:rPr lang="en-US" dirty="0"/>
              <a:t>Optimizer: </a:t>
            </a:r>
            <a:r>
              <a:rPr lang="en-US" dirty="0" err="1"/>
              <a:t>RMSProp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8 images / batch, </a:t>
            </a:r>
            <a:r>
              <a:rPr lang="en-US" dirty="0" err="1"/>
              <a:t>lr</a:t>
            </a:r>
            <a:r>
              <a:rPr lang="en-US" dirty="0"/>
              <a:t>: 0.001, </a:t>
            </a:r>
            <a:r>
              <a:rPr lang="en-US" dirty="0" err="1"/>
              <a:t>weight_decay</a:t>
            </a:r>
            <a:r>
              <a:rPr lang="en-US" dirty="0"/>
              <a:t>: 0.0005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Loss Function: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5407645"/>
            <a:ext cx="5801950" cy="80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2" y="2311196"/>
            <a:ext cx="3337550" cy="1007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1" y="2308031"/>
            <a:ext cx="3298899" cy="9960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" y="2311196"/>
            <a:ext cx="3337550" cy="10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SSD Deconvolution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17FC61-8098-488D-902E-21AB9FA81215}"/>
              </a:ext>
            </a:extLst>
          </p:cNvPr>
          <p:cNvGrpSpPr/>
          <p:nvPr/>
        </p:nvGrpSpPr>
        <p:grpSpPr>
          <a:xfrm>
            <a:off x="623392" y="1865553"/>
            <a:ext cx="9444774" cy="4566208"/>
            <a:chOff x="-76991" y="1815680"/>
            <a:chExt cx="9444774" cy="456620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05761B1-900F-4882-811C-9904A994E588}"/>
                </a:ext>
              </a:extLst>
            </p:cNvPr>
            <p:cNvGrpSpPr/>
            <p:nvPr/>
          </p:nvGrpSpPr>
          <p:grpSpPr>
            <a:xfrm>
              <a:off x="-76991" y="2303388"/>
              <a:ext cx="1564253" cy="3504306"/>
              <a:chOff x="-76991" y="2303388"/>
              <a:chExt cx="1564253" cy="350430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8FA78EE-3147-4476-829A-79B65098E775}"/>
                  </a:ext>
                </a:extLst>
              </p:cNvPr>
              <p:cNvSpPr/>
              <p:nvPr/>
            </p:nvSpPr>
            <p:spPr>
              <a:xfrm>
                <a:off x="-76991" y="2303388"/>
                <a:ext cx="1256476" cy="12696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600000" lon="6000000" rev="0"/>
                </a:camera>
                <a:lightRig rig="chilly" dir="t"/>
              </a:scene3d>
              <a:sp3d extrusionH="43815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909C4F9-8EF9-4EA5-A03B-864F1F401A34}"/>
                  </a:ext>
                </a:extLst>
              </p:cNvPr>
              <p:cNvSpPr/>
              <p:nvPr/>
            </p:nvSpPr>
            <p:spPr>
              <a:xfrm>
                <a:off x="297885" y="4207220"/>
                <a:ext cx="1189377" cy="16004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bliqueTopRight"/>
                <a:lightRig rig="chilly" dir="t"/>
              </a:scene3d>
              <a:sp3d extrusionH="1155700" contourW="12700" prstMaterial="flat">
                <a:bevelT w="0" h="0"/>
                <a:extrusionClr>
                  <a:schemeClr val="accent2"/>
                </a:extrusionClr>
                <a:contourClr>
                  <a:schemeClr val="bg1">
                    <a:lumMod val="6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C924EF-22ED-40C4-90F9-2524BB9CB22D}"/>
                </a:ext>
              </a:extLst>
            </p:cNvPr>
            <p:cNvSpPr/>
            <p:nvPr/>
          </p:nvSpPr>
          <p:spPr>
            <a:xfrm>
              <a:off x="7146619" y="2677893"/>
              <a:ext cx="2221164" cy="2221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600000" lon="6000000" rev="0"/>
              </a:camera>
              <a:lightRig rig="chilly" dir="t"/>
            </a:scene3d>
            <a:sp3d extrusionH="438150" contourW="12700" prstMaterial="flat">
              <a:bevelT w="0" h="0"/>
              <a:extrusionClr>
                <a:schemeClr val="accent2"/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Gerade Verbindung mit Pfeil 25">
              <a:extLst>
                <a:ext uri="{FF2B5EF4-FFF2-40B4-BE49-F238E27FC236}">
                  <a16:creationId xmlns:a16="http://schemas.microsoft.com/office/drawing/2014/main" id="{2D7F086E-226B-4CAD-AAD7-AAF1F4F499B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1739516" y="4832733"/>
              <a:ext cx="379880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3236303-F131-4424-91A7-4B67DFB9E3CB}"/>
                </a:ext>
              </a:extLst>
            </p:cNvPr>
            <p:cNvSpPr txBox="1"/>
            <p:nvPr/>
          </p:nvSpPr>
          <p:spPr>
            <a:xfrm>
              <a:off x="317541" y="1815680"/>
              <a:ext cx="221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Deconv</a:t>
              </a:r>
              <a:r>
                <a:rPr lang="en-US" sz="1400" dirty="0"/>
                <a:t> layer H x W x 512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67842B0-1D95-4B6F-8416-25937BDE708A}"/>
                </a:ext>
              </a:extLst>
            </p:cNvPr>
            <p:cNvSpPr txBox="1"/>
            <p:nvPr/>
          </p:nvSpPr>
          <p:spPr>
            <a:xfrm>
              <a:off x="191344" y="5858668"/>
              <a:ext cx="221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 layer (SSD) </a:t>
              </a:r>
            </a:p>
            <a:p>
              <a:r>
                <a:rPr lang="en-US" sz="1400" dirty="0"/>
                <a:t>2H x 2W x D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C5B874-11F9-4F29-A59B-DC3FC8D0BC1F}"/>
                </a:ext>
              </a:extLst>
            </p:cNvPr>
            <p:cNvSpPr/>
            <p:nvPr/>
          </p:nvSpPr>
          <p:spPr>
            <a:xfrm>
              <a:off x="2121485" y="2240868"/>
              <a:ext cx="468052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Deconv</a:t>
              </a:r>
              <a:r>
                <a:rPr lang="en-US" sz="1400" dirty="0"/>
                <a:t> 2x2x512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8A89D9F-5B48-45CF-8AC8-F912690788E7}"/>
                </a:ext>
              </a:extLst>
            </p:cNvPr>
            <p:cNvSpPr/>
            <p:nvPr/>
          </p:nvSpPr>
          <p:spPr>
            <a:xfrm>
              <a:off x="3651955" y="2240868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EEA04F19-6273-4FCB-B098-73CC62764D9E}"/>
                </a:ext>
              </a:extLst>
            </p:cNvPr>
            <p:cNvSpPr/>
            <p:nvPr/>
          </p:nvSpPr>
          <p:spPr>
            <a:xfrm>
              <a:off x="5207615" y="2240868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8C29A25A-CD81-4BCA-8635-5FE55BD82593}"/>
                </a:ext>
              </a:extLst>
            </p:cNvPr>
            <p:cNvSpPr/>
            <p:nvPr/>
          </p:nvSpPr>
          <p:spPr>
            <a:xfrm>
              <a:off x="2119396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2716C73-CE8F-4D8A-A8ED-A79598A68101}"/>
                </a:ext>
              </a:extLst>
            </p:cNvPr>
            <p:cNvSpPr/>
            <p:nvPr/>
          </p:nvSpPr>
          <p:spPr>
            <a:xfrm>
              <a:off x="2862771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8181E3B6-3CC7-4F0D-AF0A-09EF5EE52A51}"/>
                </a:ext>
              </a:extLst>
            </p:cNvPr>
            <p:cNvSpPr/>
            <p:nvPr/>
          </p:nvSpPr>
          <p:spPr>
            <a:xfrm>
              <a:off x="3651955" y="4148657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C069A9A-313C-41E3-9CCF-B957D9D706C3}"/>
                </a:ext>
              </a:extLst>
            </p:cNvPr>
            <p:cNvSpPr/>
            <p:nvPr/>
          </p:nvSpPr>
          <p:spPr>
            <a:xfrm>
              <a:off x="4443168" y="4148657"/>
              <a:ext cx="468052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Conv 3x3x512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D950B731-61A5-4A36-B159-32760A0CD574}"/>
                </a:ext>
              </a:extLst>
            </p:cNvPr>
            <p:cNvSpPr/>
            <p:nvPr/>
          </p:nvSpPr>
          <p:spPr>
            <a:xfrm>
              <a:off x="5186543" y="4148657"/>
              <a:ext cx="468052" cy="1368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/>
                <a:t>BN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3A28D1C4-20BE-4CDB-8809-B7466BF9CF7A}"/>
                </a:ext>
              </a:extLst>
            </p:cNvPr>
            <p:cNvSpPr/>
            <p:nvPr/>
          </p:nvSpPr>
          <p:spPr>
            <a:xfrm>
              <a:off x="6200731" y="3212976"/>
              <a:ext cx="468052" cy="1368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Eltw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Product</a:t>
              </a: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61FA284-2592-4478-905C-9F3BE8E5BBF7}"/>
                </a:ext>
              </a:extLst>
            </p:cNvPr>
            <p:cNvSpPr/>
            <p:nvPr/>
          </p:nvSpPr>
          <p:spPr>
            <a:xfrm>
              <a:off x="6989915" y="3212976"/>
              <a:ext cx="468052" cy="13681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400" dirty="0" err="1"/>
                <a:t>ReLU</a:t>
              </a:r>
              <a:endParaRPr lang="en-US" sz="1400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910EB5B-0D89-4661-8470-BE97518BCBAF}"/>
                </a:ext>
              </a:extLst>
            </p:cNvPr>
            <p:cNvSpPr txBox="1"/>
            <p:nvPr/>
          </p:nvSpPr>
          <p:spPr>
            <a:xfrm>
              <a:off x="7968208" y="1815680"/>
              <a:ext cx="1332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2H x 2W x 512</a:t>
              </a:r>
            </a:p>
          </p:txBody>
        </p:sp>
        <p:cxnSp>
          <p:nvCxnSpPr>
            <p:cNvPr id="83" name="Gerade Verbindung mit Pfeil 25">
              <a:extLst>
                <a:ext uri="{FF2B5EF4-FFF2-40B4-BE49-F238E27FC236}">
                  <a16:creationId xmlns:a16="http://schemas.microsoft.com/office/drawing/2014/main" id="{7C9113C9-B666-49C9-A39D-D104253F29D0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587448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25">
              <a:extLst>
                <a:ext uri="{FF2B5EF4-FFF2-40B4-BE49-F238E27FC236}">
                  <a16:creationId xmlns:a16="http://schemas.microsoft.com/office/drawing/2014/main" id="{D3DC4E59-A2DE-4E12-9695-33733E7CCAE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3330823" y="4832733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25">
              <a:extLst>
                <a:ext uri="{FF2B5EF4-FFF2-40B4-BE49-F238E27FC236}">
                  <a16:creationId xmlns:a16="http://schemas.microsoft.com/office/drawing/2014/main" id="{5C49BB6D-6D92-4845-8DEA-9FE0F74964D2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20007" y="4832733"/>
              <a:ext cx="323161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25">
              <a:extLst>
                <a:ext uri="{FF2B5EF4-FFF2-40B4-BE49-F238E27FC236}">
                  <a16:creationId xmlns:a16="http://schemas.microsoft.com/office/drawing/2014/main" id="{D52AF797-F2DE-4316-BCB4-10E4FE48EFCD}"/>
                </a:ext>
              </a:extLst>
            </p:cNvPr>
            <p:cNvCxnSpPr>
              <a:cxnSpLocks/>
              <a:stCxn id="71" idx="3"/>
              <a:endCxn id="78" idx="1"/>
            </p:cNvCxnSpPr>
            <p:nvPr/>
          </p:nvCxnSpPr>
          <p:spPr>
            <a:xfrm>
              <a:off x="4911220" y="4832733"/>
              <a:ext cx="275323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25">
              <a:extLst>
                <a:ext uri="{FF2B5EF4-FFF2-40B4-BE49-F238E27FC236}">
                  <a16:creationId xmlns:a16="http://schemas.microsoft.com/office/drawing/2014/main" id="{34EC9169-6141-40C5-8F09-66F614F3420A}"/>
                </a:ext>
              </a:extLst>
            </p:cNvPr>
            <p:cNvCxnSpPr>
              <a:cxnSpLocks/>
              <a:stCxn id="58" idx="3"/>
              <a:endCxn id="4" idx="1"/>
            </p:cNvCxnSpPr>
            <p:nvPr/>
          </p:nvCxnSpPr>
          <p:spPr>
            <a:xfrm flipV="1">
              <a:off x="1179485" y="2924944"/>
              <a:ext cx="942000" cy="13276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25">
              <a:extLst>
                <a:ext uri="{FF2B5EF4-FFF2-40B4-BE49-F238E27FC236}">
                  <a16:creationId xmlns:a16="http://schemas.microsoft.com/office/drawing/2014/main" id="{56C31D89-7778-4CDD-9EA7-A3C2EB7E17A2}"/>
                </a:ext>
              </a:extLst>
            </p:cNvPr>
            <p:cNvCxnSpPr>
              <a:cxnSpLocks/>
              <a:stCxn id="4" idx="3"/>
              <a:endCxn id="66" idx="1"/>
            </p:cNvCxnSpPr>
            <p:nvPr/>
          </p:nvCxnSpPr>
          <p:spPr>
            <a:xfrm>
              <a:off x="2589537" y="2924944"/>
              <a:ext cx="10624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25">
              <a:extLst>
                <a:ext uri="{FF2B5EF4-FFF2-40B4-BE49-F238E27FC236}">
                  <a16:creationId xmlns:a16="http://schemas.microsoft.com/office/drawing/2014/main" id="{979AFE51-08BF-4E2F-B668-8F7269AE9F5A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>
              <a:off x="4120007" y="2924944"/>
              <a:ext cx="108760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25">
              <a:extLst>
                <a:ext uri="{FF2B5EF4-FFF2-40B4-BE49-F238E27FC236}">
                  <a16:creationId xmlns:a16="http://schemas.microsoft.com/office/drawing/2014/main" id="{CC635FFF-A073-4688-A9FA-ECB48E6AD601}"/>
                </a:ext>
              </a:extLst>
            </p:cNvPr>
            <p:cNvCxnSpPr>
              <a:cxnSpLocks/>
              <a:stCxn id="67" idx="3"/>
              <a:endCxn id="79" idx="1"/>
            </p:cNvCxnSpPr>
            <p:nvPr/>
          </p:nvCxnSpPr>
          <p:spPr>
            <a:xfrm>
              <a:off x="5675667" y="2924944"/>
              <a:ext cx="525064" cy="97210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25">
              <a:extLst>
                <a:ext uri="{FF2B5EF4-FFF2-40B4-BE49-F238E27FC236}">
                  <a16:creationId xmlns:a16="http://schemas.microsoft.com/office/drawing/2014/main" id="{740E2536-4659-4975-ACF2-8FE5664EB79D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5654595" y="3897052"/>
              <a:ext cx="546136" cy="93568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25">
              <a:extLst>
                <a:ext uri="{FF2B5EF4-FFF2-40B4-BE49-F238E27FC236}">
                  <a16:creationId xmlns:a16="http://schemas.microsoft.com/office/drawing/2014/main" id="{2BBD3B96-1DDB-42D0-B512-DDFCB31A6E76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6668783" y="3897052"/>
              <a:ext cx="321132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25">
              <a:extLst>
                <a:ext uri="{FF2B5EF4-FFF2-40B4-BE49-F238E27FC236}">
                  <a16:creationId xmlns:a16="http://schemas.microsoft.com/office/drawing/2014/main" id="{908241F1-44A6-4145-85F3-485C948EB621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457967" y="3897052"/>
              <a:ext cx="61651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0E12CCAD-F14D-4D55-85A9-24528A349CDB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82669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362037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 functions:</a:t>
            </a:r>
          </a:p>
          <a:p>
            <a:r>
              <a:rPr lang="en-US" dirty="0"/>
              <a:t>Depth: </a:t>
            </a:r>
            <a:r>
              <a:rPr lang="en-US" b="1" dirty="0" err="1"/>
              <a:t>berHu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SSD: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/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C777948-5F5C-4C7D-B740-64BF991C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85" y="2477517"/>
                <a:ext cx="2800510" cy="523861"/>
              </a:xfrm>
              <a:prstGeom prst="rect">
                <a:avLst/>
              </a:prstGeom>
              <a:blipFill>
                <a:blip r:embed="rId2"/>
                <a:stretch>
                  <a:fillRect t="-3488" r="-5652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/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817C89-E2EA-4740-990D-690C61F3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96" y="2179356"/>
                <a:ext cx="3492623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/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𝑚𝑎𝑡𝑐h𝑒𝑑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𝑑𝑒𝑓𝑎𝑢𝑙𝑡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354BF5B-C007-42D3-83F3-FBF8355B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3542295"/>
                <a:ext cx="1078083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/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𝑠𝑚𝑜𝑜𝑡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B6E5A1-6509-4639-8B87-E077A925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4233766"/>
                <a:ext cx="7539308" cy="1119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/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𝑁𝑒𝑔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355C82-3CD1-468E-B702-290B4293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23" y="5315600"/>
                <a:ext cx="6315062" cy="1080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FB7323-E00B-4AE3-8118-48852B5435C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23089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6AEE72-CEC9-4504-97B8-71281A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80DDE9-C286-4B3E-B3BE-27B68C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FCRN-DSSD</a:t>
            </a: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SSD Prediction Module: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933450"/>
            <a:ext cx="10363200" cy="5254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Deeper Depth Prediction with Fully Convolutional Residual Networks</a:t>
            </a:r>
            <a:r>
              <a:rPr lang="de-DE" dirty="0"/>
              <a:t>, </a:t>
            </a:r>
            <a:r>
              <a:rPr lang="de-DE" dirty="0" err="1"/>
              <a:t>Laina</a:t>
            </a:r>
            <a:r>
              <a:rPr lang="de-DE" dirty="0"/>
              <a:t>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SSD: Single Shot </a:t>
            </a:r>
            <a:r>
              <a:rPr lang="en-US" dirty="0" err="1"/>
              <a:t>MultiBox</a:t>
            </a:r>
            <a:r>
              <a:rPr lang="en-US" dirty="0"/>
              <a:t> Detector, Liu et al.</a:t>
            </a:r>
          </a:p>
          <a:p>
            <a:pPr>
              <a:lnSpc>
                <a:spcPct val="120000"/>
              </a:lnSpc>
            </a:pPr>
            <a:r>
              <a:rPr lang="en-US" dirty="0"/>
              <a:t>+ DSSD : Deconvolutional Single Shot Detector  Fu et al.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4567472-44F2-4286-B135-AB5A19D84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8FA78EE-3147-4476-829A-79B65098E775}"/>
              </a:ext>
            </a:extLst>
          </p:cNvPr>
          <p:cNvSpPr/>
          <p:nvPr/>
        </p:nvSpPr>
        <p:spPr>
          <a:xfrm rot="16200000">
            <a:off x="4991355" y="5413251"/>
            <a:ext cx="1256476" cy="1269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600000" lon="6000000" rev="0"/>
            </a:camera>
            <a:lightRig rig="chilly" dir="t"/>
          </a:scene3d>
          <a:sp3d extrusionH="438150" contourW="12700" prstMaterial="flat">
            <a:bevelT w="0" h="0"/>
            <a:extrusionClr>
              <a:schemeClr val="accent2"/>
            </a:extrusionClr>
            <a:contourClr>
              <a:schemeClr val="bg1">
                <a:lumMod val="6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180000" rIns="0" bIns="0" rtlCol="0" anchor="ctr">
            <a:flatTx/>
          </a:bodyPr>
          <a:lstStyle/>
          <a:p>
            <a:pPr algn="ctr"/>
            <a:r>
              <a:rPr lang="en-US" sz="1400" dirty="0"/>
              <a:t>Feature Layer</a:t>
            </a:r>
          </a:p>
          <a:p>
            <a:pPr algn="ctr"/>
            <a:endParaRPr lang="en-US" sz="1400" dirty="0"/>
          </a:p>
        </p:txBody>
      </p:sp>
      <p:cxnSp>
        <p:nvCxnSpPr>
          <p:cNvPr id="88" name="Gerade Verbindung mit Pfeil 25">
            <a:extLst>
              <a:ext uri="{FF2B5EF4-FFF2-40B4-BE49-F238E27FC236}">
                <a16:creationId xmlns:a16="http://schemas.microsoft.com/office/drawing/2014/main" id="{2D7F086E-226B-4CAD-AAD7-AAF1F4F499BA}"/>
              </a:ext>
            </a:extLst>
          </p:cNvPr>
          <p:cNvCxnSpPr>
            <a:cxnSpLocks/>
          </p:cNvCxnSpPr>
          <p:nvPr/>
        </p:nvCxnSpPr>
        <p:spPr>
          <a:xfrm flipV="1">
            <a:off x="5617701" y="3486707"/>
            <a:ext cx="0" cy="3798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8C29A25A-CD81-4BCA-8635-5FE55BD82593}"/>
              </a:ext>
            </a:extLst>
          </p:cNvPr>
          <p:cNvSpPr/>
          <p:nvPr/>
        </p:nvSpPr>
        <p:spPr>
          <a:xfrm rot="16200000">
            <a:off x="5385567" y="4212859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A28D1C4-20BE-4CDB-8809-B7466BF9CF7A}"/>
              </a:ext>
            </a:extLst>
          </p:cNvPr>
          <p:cNvSpPr/>
          <p:nvPr/>
        </p:nvSpPr>
        <p:spPr>
          <a:xfrm rot="16200000">
            <a:off x="5372162" y="1790416"/>
            <a:ext cx="468052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Eltw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Sum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1FA284-2592-4478-905C-9F3BE8E5BBF7}"/>
              </a:ext>
            </a:extLst>
          </p:cNvPr>
          <p:cNvSpPr/>
          <p:nvPr/>
        </p:nvSpPr>
        <p:spPr>
          <a:xfrm rot="16200000">
            <a:off x="7799733" y="2195868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Loc</a:t>
            </a:r>
            <a:r>
              <a:rPr lang="en-US" sz="1400" dirty="0"/>
              <a:t> Regress</a:t>
            </a:r>
          </a:p>
        </p:txBody>
      </p:sp>
      <p:cxnSp>
        <p:nvCxnSpPr>
          <p:cNvPr id="83" name="Gerade Verbindung mit Pfeil 25">
            <a:extLst>
              <a:ext uri="{FF2B5EF4-FFF2-40B4-BE49-F238E27FC236}">
                <a16:creationId xmlns:a16="http://schemas.microsoft.com/office/drawing/2014/main" id="{7C9113C9-B666-49C9-A39D-D104253F29D0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5617702" y="2700147"/>
            <a:ext cx="11120" cy="36480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25">
            <a:extLst>
              <a:ext uri="{FF2B5EF4-FFF2-40B4-BE49-F238E27FC236}">
                <a16:creationId xmlns:a16="http://schemas.microsoft.com/office/drawing/2014/main" id="{D3DC4E59-A2DE-4E12-9695-33733E7CCAEE}"/>
              </a:ext>
            </a:extLst>
          </p:cNvPr>
          <p:cNvCxnSpPr>
            <a:cxnSpLocks/>
          </p:cNvCxnSpPr>
          <p:nvPr/>
        </p:nvCxnSpPr>
        <p:spPr>
          <a:xfrm rot="16200000">
            <a:off x="5445622" y="4495206"/>
            <a:ext cx="32113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25">
            <a:extLst>
              <a:ext uri="{FF2B5EF4-FFF2-40B4-BE49-F238E27FC236}">
                <a16:creationId xmlns:a16="http://schemas.microsoft.com/office/drawing/2014/main" id="{5C49BB6D-6D92-4845-8DEA-9FE0F74964D2}"/>
              </a:ext>
            </a:extLst>
          </p:cNvPr>
          <p:cNvCxnSpPr>
            <a:cxnSpLocks/>
            <a:stCxn id="58" idx="3"/>
            <a:endCxn id="68" idx="1"/>
          </p:cNvCxnSpPr>
          <p:nvPr/>
        </p:nvCxnSpPr>
        <p:spPr>
          <a:xfrm flipV="1">
            <a:off x="5619593" y="5130961"/>
            <a:ext cx="0" cy="2888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25">
            <a:extLst>
              <a:ext uri="{FF2B5EF4-FFF2-40B4-BE49-F238E27FC236}">
                <a16:creationId xmlns:a16="http://schemas.microsoft.com/office/drawing/2014/main" id="{2BBD3B96-1DDB-42D0-B512-DDFCB31A6E76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290264" y="2474492"/>
            <a:ext cx="1059419" cy="40545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C396EAD-ADDF-45B0-9D2A-A0E1385FE0DE}"/>
              </a:ext>
            </a:extLst>
          </p:cNvPr>
          <p:cNvSpPr/>
          <p:nvPr/>
        </p:nvSpPr>
        <p:spPr>
          <a:xfrm rot="16200000">
            <a:off x="5385567" y="3416538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1x1x256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1ED1EC-180A-4075-9779-FEC0CC9DA563}"/>
              </a:ext>
            </a:extLst>
          </p:cNvPr>
          <p:cNvSpPr/>
          <p:nvPr/>
        </p:nvSpPr>
        <p:spPr>
          <a:xfrm rot="16200000">
            <a:off x="5394796" y="2614905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83597B6-9021-42A3-A48B-8F568E05ABC4}"/>
              </a:ext>
            </a:extLst>
          </p:cNvPr>
          <p:cNvSpPr/>
          <p:nvPr/>
        </p:nvSpPr>
        <p:spPr>
          <a:xfrm rot="16200000">
            <a:off x="7799733" y="1480687"/>
            <a:ext cx="468052" cy="1368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 err="1"/>
              <a:t>Cls</a:t>
            </a:r>
            <a:endParaRPr lang="en-US" sz="1400" dirty="0"/>
          </a:p>
        </p:txBody>
      </p:sp>
      <p:cxnSp>
        <p:nvCxnSpPr>
          <p:cNvPr id="50" name="Gerade Verbindung mit Pfeil 25">
            <a:extLst>
              <a:ext uri="{FF2B5EF4-FFF2-40B4-BE49-F238E27FC236}">
                <a16:creationId xmlns:a16="http://schemas.microsoft.com/office/drawing/2014/main" id="{DBB22588-86C0-4DD7-A37C-0D281082FFDD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>
          <a:xfrm flipV="1">
            <a:off x="6290264" y="2164763"/>
            <a:ext cx="1059419" cy="30972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>
            <a:extLst>
              <a:ext uri="{FF2B5EF4-FFF2-40B4-BE49-F238E27FC236}">
                <a16:creationId xmlns:a16="http://schemas.microsoft.com/office/drawing/2014/main" id="{DDC3A4FE-A082-46C5-A9F4-69B380ACE799}"/>
              </a:ext>
            </a:extLst>
          </p:cNvPr>
          <p:cNvSpPr/>
          <p:nvPr/>
        </p:nvSpPr>
        <p:spPr>
          <a:xfrm rot="16200000">
            <a:off x="3671557" y="3398757"/>
            <a:ext cx="468052" cy="136815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400" dirty="0"/>
              <a:t>Conv 1x1x1024</a:t>
            </a:r>
          </a:p>
        </p:txBody>
      </p:sp>
      <p:cxnSp>
        <p:nvCxnSpPr>
          <p:cNvPr id="72" name="Gerade Verbindung mit Pfeil 25">
            <a:extLst>
              <a:ext uri="{FF2B5EF4-FFF2-40B4-BE49-F238E27FC236}">
                <a16:creationId xmlns:a16="http://schemas.microsoft.com/office/drawing/2014/main" id="{739A2CE8-ADC1-4EF7-B62B-06AF38175BE1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V="1">
            <a:off x="3680524" y="4541918"/>
            <a:ext cx="1416402" cy="966284"/>
          </a:xfrm>
          <a:prstGeom prst="curvedConnector3">
            <a:avLst>
              <a:gd name="adj1" fmla="val 1197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25">
            <a:extLst>
              <a:ext uri="{FF2B5EF4-FFF2-40B4-BE49-F238E27FC236}">
                <a16:creationId xmlns:a16="http://schemas.microsoft.com/office/drawing/2014/main" id="{A490DF5D-5C9E-4171-AC70-2281B73E3DDF}"/>
              </a:ext>
            </a:extLst>
          </p:cNvPr>
          <p:cNvCxnSpPr>
            <a:cxnSpLocks/>
            <a:stCxn id="65" idx="3"/>
            <a:endCxn id="79" idx="0"/>
          </p:cNvCxnSpPr>
          <p:nvPr/>
        </p:nvCxnSpPr>
        <p:spPr>
          <a:xfrm rot="5400000" flipH="1" flipV="1">
            <a:off x="3726690" y="2653386"/>
            <a:ext cx="1374315" cy="1016529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284CEB36-B10E-44AD-A31B-1F289425E9D0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BDFE9-B4A1-4104-8148-988EB2D6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70D4C0-9EAE-4B16-BA03-020FE8E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DeepTLR+Conv</a:t>
            </a:r>
            <a:endParaRPr lang="en-US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D69E712-FAC9-44EB-9F53-D5256F3F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Joint convolution depth prediction and object detection:</a:t>
            </a:r>
          </a:p>
          <a:p>
            <a:r>
              <a:rPr lang="en-US" dirty="0"/>
              <a:t>Training with </a:t>
            </a:r>
            <a:r>
              <a:rPr lang="de-DE" dirty="0"/>
              <a:t>KITTI &amp; GTA V </a:t>
            </a:r>
            <a:r>
              <a:rPr lang="de-DE" dirty="0" err="1"/>
              <a:t>images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2657A0-DFE8-402E-B033-08FA540EC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Learning from depth images for monocular object detection with convolutional neural networks</a:t>
            </a:r>
            <a:r>
              <a:rPr lang="de-DE" dirty="0"/>
              <a:t>, MA A. </a:t>
            </a:r>
            <a:r>
              <a:rPr lang="de-DE" dirty="0" err="1"/>
              <a:t>Lesi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4EA5CF7-20BF-4DB2-A18B-B5DB12110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FD97B23-B632-4602-9E0A-E8FF70CBC9A7}"/>
              </a:ext>
            </a:extLst>
          </p:cNvPr>
          <p:cNvGrpSpPr/>
          <p:nvPr/>
        </p:nvGrpSpPr>
        <p:grpSpPr>
          <a:xfrm>
            <a:off x="914400" y="5323859"/>
            <a:ext cx="6170574" cy="453715"/>
            <a:chOff x="914400" y="5323859"/>
            <a:chExt cx="6170574" cy="45371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ABDF6D8-277B-406E-A4A6-FDE2D7C73E38}"/>
                </a:ext>
              </a:extLst>
            </p:cNvPr>
            <p:cNvSpPr/>
            <p:nvPr/>
          </p:nvSpPr>
          <p:spPr>
            <a:xfrm rot="5400000">
              <a:off x="1512676" y="5035494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AFFD6341-BBD4-4E5E-B09A-28FC4712C6A8}"/>
                </a:ext>
              </a:extLst>
            </p:cNvPr>
            <p:cNvSpPr/>
            <p:nvPr/>
          </p:nvSpPr>
          <p:spPr>
            <a:xfrm rot="5400000">
              <a:off x="3129671" y="5031673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85D5CD32-B00C-45F4-ACEC-7F34B92CBE1B}"/>
                </a:ext>
              </a:extLst>
            </p:cNvPr>
            <p:cNvSpPr/>
            <p:nvPr/>
          </p:nvSpPr>
          <p:spPr>
            <a:xfrm rot="5400000">
              <a:off x="4713846" y="5031674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EA2B4EC6-8BE9-4ED3-AAE8-80949CBE5544}"/>
                </a:ext>
              </a:extLst>
            </p:cNvPr>
            <p:cNvSpPr txBox="1"/>
            <p:nvPr/>
          </p:nvSpPr>
          <p:spPr>
            <a:xfrm>
              <a:off x="91440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fc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AD428EE-CA10-434C-AAD0-E9AFF3055566}"/>
                </a:ext>
              </a:extLst>
            </p:cNvPr>
            <p:cNvSpPr txBox="1"/>
            <p:nvPr/>
          </p:nvSpPr>
          <p:spPr>
            <a:xfrm>
              <a:off x="2531604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ReLu</a:t>
              </a:r>
              <a:endParaRPr lang="en-US" sz="16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A10DA20-77AB-43BF-ABE1-FA284CFED0C6}"/>
                </a:ext>
              </a:extLst>
            </p:cNvPr>
            <p:cNvSpPr txBox="1"/>
            <p:nvPr/>
          </p:nvSpPr>
          <p:spPr>
            <a:xfrm>
              <a:off x="4115780" y="5323859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Dropout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ECE4C806-B5A0-4AF2-967F-A9EFDD830C97}"/>
                </a:ext>
              </a:extLst>
            </p:cNvPr>
            <p:cNvSpPr/>
            <p:nvPr/>
          </p:nvSpPr>
          <p:spPr>
            <a:xfrm rot="5400000">
              <a:off x="6342893" y="5031676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35D6227-F498-4E55-916E-E0F39B9E73CA}"/>
                </a:ext>
              </a:extLst>
            </p:cNvPr>
            <p:cNvSpPr txBox="1"/>
            <p:nvPr/>
          </p:nvSpPr>
          <p:spPr>
            <a:xfrm>
              <a:off x="5744827" y="5323861"/>
              <a:ext cx="13401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Sigmoid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AFDC72A-FAC8-47FC-9012-C716AB6A0F76}"/>
              </a:ext>
            </a:extLst>
          </p:cNvPr>
          <p:cNvGrpSpPr/>
          <p:nvPr/>
        </p:nvGrpSpPr>
        <p:grpSpPr>
          <a:xfrm>
            <a:off x="909656" y="2494642"/>
            <a:ext cx="10209718" cy="2474319"/>
            <a:chOff x="909656" y="2206296"/>
            <a:chExt cx="10209718" cy="24743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7968E3-20D8-4AC2-B6C1-2F99C9072E4D}"/>
                </a:ext>
              </a:extLst>
            </p:cNvPr>
            <p:cNvSpPr/>
            <p:nvPr/>
          </p:nvSpPr>
          <p:spPr>
            <a:xfrm>
              <a:off x="909656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C0AF3E4-729E-484E-87C0-EEAAC06CF64E}"/>
                </a:ext>
              </a:extLst>
            </p:cNvPr>
            <p:cNvSpPr/>
            <p:nvPr/>
          </p:nvSpPr>
          <p:spPr>
            <a:xfrm>
              <a:off x="6523749" y="2206296"/>
              <a:ext cx="183322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</a:t>
              </a:r>
              <a:r>
                <a:rPr lang="en-US" dirty="0" err="1"/>
                <a:t>Classific</a:t>
              </a:r>
              <a:r>
                <a:rPr lang="en-US" dirty="0"/>
                <a:t>.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77E089A-6F70-41AA-8F41-586C94FE04CE}"/>
                </a:ext>
              </a:extLst>
            </p:cNvPr>
            <p:cNvSpPr/>
            <p:nvPr/>
          </p:nvSpPr>
          <p:spPr>
            <a:xfrm>
              <a:off x="3250763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4EDC41-F570-4990-8C6E-CF976F237953}"/>
                </a:ext>
              </a:extLst>
            </p:cNvPr>
            <p:cNvSpPr/>
            <p:nvPr/>
          </p:nvSpPr>
          <p:spPr>
            <a:xfrm>
              <a:off x="3901900" y="3335751"/>
              <a:ext cx="144015" cy="1340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F1D8EF9-611A-40D3-84DA-B88A08221861}"/>
                </a:ext>
              </a:extLst>
            </p:cNvPr>
            <p:cNvSpPr/>
            <p:nvPr/>
          </p:nvSpPr>
          <p:spPr>
            <a:xfrm>
              <a:off x="4555250" y="3335751"/>
              <a:ext cx="144015" cy="134014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2140942-798E-4EC5-A006-80578111E11B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2742884" y="2998384"/>
              <a:ext cx="3780865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2D6F32B-496C-4661-AEC9-D1B6C477A5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0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A78AC82-23A0-42F5-9776-D433358195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4778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3402736-BD6B-4BB0-8B07-A301F2EDF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14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7A6931C-1E52-48A7-992C-307F38691FF6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8356977" y="2998384"/>
              <a:ext cx="929169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417AC602-0AA5-4200-B1FC-CDDD024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6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A41A1A-711A-4328-8ABD-B1EC50F9ED5A}"/>
                </a:ext>
              </a:extLst>
            </p:cNvPr>
            <p:cNvSpPr/>
            <p:nvPr/>
          </p:nvSpPr>
          <p:spPr>
            <a:xfrm>
              <a:off x="9286146" y="2206296"/>
              <a:ext cx="1833228" cy="15841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&amp; BB Regression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E43416C0-2225-4B35-A3DC-5C4CC7F9C1F4}"/>
                </a:ext>
              </a:extLst>
            </p:cNvPr>
            <p:cNvSpPr/>
            <p:nvPr/>
          </p:nvSpPr>
          <p:spPr>
            <a:xfrm>
              <a:off x="5857227" y="3335751"/>
              <a:ext cx="144015" cy="1340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1C05F20C-5D04-4179-A24F-D99D3E6322B6}"/>
                </a:ext>
              </a:extLst>
            </p:cNvPr>
            <p:cNvCxnSpPr>
              <a:cxnSpLocks/>
            </p:cNvCxnSpPr>
            <p:nvPr/>
          </p:nvCxnSpPr>
          <p:spPr>
            <a:xfrm>
              <a:off x="5352615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EF4F31F-CCC4-437A-947B-FFBD1E5C19ED}"/>
                </a:ext>
              </a:extLst>
            </p:cNvPr>
            <p:cNvSpPr/>
            <p:nvPr/>
          </p:nvSpPr>
          <p:spPr>
            <a:xfrm>
              <a:off x="5208600" y="3340469"/>
              <a:ext cx="144015" cy="1340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9F728AE-AFCC-4F87-82E9-4E5CBE3C329F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42" y="3575369"/>
              <a:ext cx="52205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FDE559-27BD-49AB-B8D6-ADBFAEC59673}"/>
              </a:ext>
            </a:extLst>
          </p:cNvPr>
          <p:cNvSpPr txBox="1"/>
          <p:nvPr/>
        </p:nvSpPr>
        <p:spPr>
          <a:xfrm>
            <a:off x="1084727" y="4097265"/>
            <a:ext cx="13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640x352x3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3B6E0A4-F840-4791-98A2-9C1EEA01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297" y="6561138"/>
            <a:ext cx="3645405" cy="252412"/>
          </a:xfrm>
        </p:spPr>
        <p:txBody>
          <a:bodyPr/>
          <a:lstStyle/>
          <a:p>
            <a:r>
              <a:rPr lang="en-US" dirty="0"/>
              <a:t>S. Aklanoglu, J. Schuck, Y.  El </a:t>
            </a:r>
            <a:r>
              <a:rPr lang="en-US" dirty="0" err="1"/>
              <a:t>himer</a:t>
            </a:r>
            <a:r>
              <a:rPr lang="en-US" dirty="0"/>
              <a:t>, F. </a:t>
            </a:r>
            <a:r>
              <a:rPr lang="en-US" dirty="0" err="1"/>
              <a:t>Retkowski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E2D295A-0E3D-416D-9BA4-765CD33FC377}"/>
              </a:ext>
            </a:extLst>
          </p:cNvPr>
          <p:cNvSpPr txBox="1"/>
          <p:nvPr/>
        </p:nvSpPr>
        <p:spPr>
          <a:xfrm>
            <a:off x="1372329" y="2179997"/>
            <a:ext cx="90788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de-DE" sz="1600" dirty="0" err="1"/>
              <a:t>AlexNet</a:t>
            </a:r>
            <a:endParaRPr lang="de-DE" sz="1800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A317DA0B-A039-4872-9E4D-C1DD4754E959}"/>
              </a:ext>
            </a:extLst>
          </p:cNvPr>
          <p:cNvSpPr txBox="1">
            <a:spLocks/>
          </p:cNvSpPr>
          <p:nvPr/>
        </p:nvSpPr>
        <p:spPr>
          <a:xfrm>
            <a:off x="119063" y="6561138"/>
            <a:ext cx="864369" cy="252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800" spc="-13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22.03.2018</a:t>
            </a:r>
          </a:p>
        </p:txBody>
      </p:sp>
    </p:spTree>
    <p:extLst>
      <p:ext uri="{BB962C8B-B14F-4D97-AF65-F5344CB8AC3E}">
        <p14:creationId xmlns:p14="http://schemas.microsoft.com/office/powerpoint/2010/main" val="143046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DeepTLR+Conv</a:t>
            </a:r>
            <a:endParaRPr sz="28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Depth map</a:t>
            </a:r>
            <a:r>
              <a:rPr lang="en-US" dirty="0"/>
              <a:t> prediction</a:t>
            </a:r>
            <a:endParaRPr sz="20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Shape 86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9" name="Shape 86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7" name="Shape 871">
            <a:extLst>
              <a:ext uri="{FF2B5EF4-FFF2-40B4-BE49-F238E27FC236}">
                <a16:creationId xmlns:a16="http://schemas.microsoft.com/office/drawing/2014/main" id="{3B798045-2543-4596-8C12-4E327C16B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54354"/>
            <a:ext cx="2664240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2">
            <a:extLst>
              <a:ext uri="{FF2B5EF4-FFF2-40B4-BE49-F238E27FC236}">
                <a16:creationId xmlns:a16="http://schemas.microsoft.com/office/drawing/2014/main" id="{C1007EF0-D57D-4FD1-9D93-E450ABE2D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9" y="2154354"/>
            <a:ext cx="2318325" cy="146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73">
            <a:extLst>
              <a:ext uri="{FF2B5EF4-FFF2-40B4-BE49-F238E27FC236}">
                <a16:creationId xmlns:a16="http://schemas.microsoft.com/office/drawing/2014/main" id="{4A12F0B0-8AF3-4790-8255-430279315A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844" y="2154354"/>
            <a:ext cx="2730476" cy="146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7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Shape 878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sz="1400" b="0" i="0" u="none" strike="noStrike" cap="none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l="10234" t="31008" r="8537" b="30074"/>
          <a:stretch/>
        </p:blipFill>
        <p:spPr>
          <a:xfrm>
            <a:off x="542320" y="1865675"/>
            <a:ext cx="8017752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l="9098" t="20611" r="13859" b="17210"/>
          <a:stretch/>
        </p:blipFill>
        <p:spPr>
          <a:xfrm>
            <a:off x="8679224" y="2020063"/>
            <a:ext cx="3033400" cy="1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l="10130" t="30775" r="8957" b="30308"/>
          <a:stretch/>
        </p:blipFill>
        <p:spPr>
          <a:xfrm>
            <a:off x="542320" y="4367325"/>
            <a:ext cx="7857173" cy="2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6">
            <a:alphaModFix/>
          </a:blip>
          <a:srcRect l="8892" t="19577" r="13509" b="22639"/>
          <a:stretch/>
        </p:blipFill>
        <p:spPr>
          <a:xfrm>
            <a:off x="8679224" y="4367325"/>
            <a:ext cx="3033400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3" name="Shape 886">
            <a:extLst>
              <a:ext uri="{FF2B5EF4-FFF2-40B4-BE49-F238E27FC236}">
                <a16:creationId xmlns:a16="http://schemas.microsoft.com/office/drawing/2014/main" id="{0CEAA8E7-7B8E-45D1-B162-40DB58EE91F5}"/>
              </a:ext>
            </a:extLst>
          </p:cNvPr>
          <p:cNvSpPr txBox="1"/>
          <p:nvPr/>
        </p:nvSpPr>
        <p:spPr>
          <a:xfrm>
            <a:off x="3824497" y="4007363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Inference on KITTI instance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7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DeepTLR+Conv</a:t>
            </a:r>
            <a:endParaRPr sz="28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1425" y="1242175"/>
            <a:ext cx="119391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b="1" dirty="0"/>
              <a:t>Current results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r>
              <a:rPr lang="en-US" b="1" dirty="0"/>
              <a:t> </a:t>
            </a:r>
            <a:r>
              <a:rPr lang="en-US" dirty="0"/>
              <a:t>Model trained on KITTI + GTA V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Shape 894"/>
          <p:cNvSpPr txBox="1">
            <a:spLocks noGrp="1"/>
          </p:cNvSpPr>
          <p:nvPr>
            <p:ph type="body" idx="4"/>
          </p:nvPr>
        </p:nvSpPr>
        <p:spPr>
          <a:xfrm>
            <a:off x="11748628" y="6561138"/>
            <a:ext cx="2520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5" name="Shape 895"/>
          <p:cNvSpPr txBox="1">
            <a:spLocks noGrp="1"/>
          </p:cNvSpPr>
          <p:nvPr>
            <p:ph type="body" idx="3"/>
          </p:nvPr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himer</a:t>
            </a:r>
            <a:r>
              <a:rPr lang="en-US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F. </a:t>
            </a:r>
            <a:r>
              <a:rPr lang="en-US" sz="1400" b="0" i="0" u="none" strike="noStrike" cap="none" dirty="0" err="1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Retkowski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l="10012" t="31462" r="8786" b="29715"/>
          <a:stretch/>
        </p:blipFill>
        <p:spPr>
          <a:xfrm>
            <a:off x="441297" y="1956100"/>
            <a:ext cx="7738690" cy="20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 l="9010" t="24306" r="13840" b="22875"/>
          <a:stretch/>
        </p:blipFill>
        <p:spPr>
          <a:xfrm>
            <a:off x="8384084" y="2002886"/>
            <a:ext cx="3350398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5">
            <a:alphaModFix/>
          </a:blip>
          <a:srcRect l="10423" t="30919" r="9332" b="29362"/>
          <a:stretch/>
        </p:blipFill>
        <p:spPr>
          <a:xfrm>
            <a:off x="441297" y="4423475"/>
            <a:ext cx="7613400" cy="2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l="9547" t="21815" r="13517" b="21815"/>
          <a:stretch/>
        </p:blipFill>
        <p:spPr>
          <a:xfrm>
            <a:off x="8398230" y="4329100"/>
            <a:ext cx="3350398" cy="2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6">
            <a:extLst>
              <a:ext uri="{FF2B5EF4-FFF2-40B4-BE49-F238E27FC236}">
                <a16:creationId xmlns:a16="http://schemas.microsoft.com/office/drawing/2014/main" id="{62CE027C-0C2B-4CD6-A4F5-7883C70C321B}"/>
              </a:ext>
            </a:extLst>
          </p:cNvPr>
          <p:cNvSpPr txBox="1"/>
          <p:nvPr/>
        </p:nvSpPr>
        <p:spPr>
          <a:xfrm>
            <a:off x="3824497" y="1529275"/>
            <a:ext cx="45429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Inference on GTA V instance</a:t>
            </a:r>
            <a:endParaRPr dirty="0"/>
          </a:p>
        </p:txBody>
      </p:sp>
      <p:sp>
        <p:nvSpPr>
          <p:cNvPr id="14" name="Shape 886">
            <a:extLst>
              <a:ext uri="{FF2B5EF4-FFF2-40B4-BE49-F238E27FC236}">
                <a16:creationId xmlns:a16="http://schemas.microsoft.com/office/drawing/2014/main" id="{BB7774DB-0141-4163-92E6-702F0F29DFBA}"/>
              </a:ext>
            </a:extLst>
          </p:cNvPr>
          <p:cNvSpPr txBox="1"/>
          <p:nvPr/>
        </p:nvSpPr>
        <p:spPr>
          <a:xfrm>
            <a:off x="3215574" y="4039222"/>
            <a:ext cx="576074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457200"/>
            <a:r>
              <a:rPr lang="en-US" sz="2000" dirty="0">
                <a:solidFill>
                  <a:schemeClr val="dk1"/>
                </a:solidFill>
                <a:ea typeface="Open Sans Light"/>
                <a:cs typeface="Open Sans Light"/>
                <a:sym typeface="Open Sans Light"/>
              </a:rPr>
              <a:t>Compared to the Model trained only on KITTI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40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en-US" dirty="0"/>
              <a:t>2. </a:t>
            </a:r>
            <a:r>
              <a:rPr lang="en-US" dirty="0" err="1"/>
              <a:t>DeepTLR+Conv</a:t>
            </a:r>
            <a:endParaRPr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26C01-22C0-408A-8BF6-4C3627E8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Evaluation: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sz="1400" b="0" i="0" u="none" strike="noStrike" cap="none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1" name="Shape 911"/>
          <p:cNvSpPr txBox="1"/>
          <p:nvPr/>
        </p:nvSpPr>
        <p:spPr>
          <a:xfrm>
            <a:off x="119063" y="6561138"/>
            <a:ext cx="86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22.03.2018</a:t>
            </a:r>
            <a:endParaRPr/>
          </a:p>
        </p:txBody>
      </p:sp>
      <p:sp>
        <p:nvSpPr>
          <p:cNvPr id="11" name="Shape 895">
            <a:extLst>
              <a:ext uri="{FF2B5EF4-FFF2-40B4-BE49-F238E27FC236}">
                <a16:creationId xmlns:a16="http://schemas.microsoft.com/office/drawing/2014/main" id="{32AB8B0C-2285-44F4-9C5E-2BDDC13F94A9}"/>
              </a:ext>
            </a:extLst>
          </p:cNvPr>
          <p:cNvSpPr txBox="1">
            <a:spLocks/>
          </p:cNvSpPr>
          <p:nvPr/>
        </p:nvSpPr>
        <p:spPr>
          <a:xfrm>
            <a:off x="4273297" y="6561138"/>
            <a:ext cx="3645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Font typeface="Arial"/>
              <a:buNone/>
            </a:pPr>
            <a:r>
              <a:rPr lang="en-US" sz="14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 Aklanoglu, J. Schuck, Y.  El himer, F. Retkowski</a:t>
            </a:r>
            <a:endParaRPr lang="en-US" sz="1400" dirty="0">
              <a:solidFill>
                <a:srgbClr val="A5A5A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8" name="Shape 1058">
            <a:extLst>
              <a:ext uri="{FF2B5EF4-FFF2-40B4-BE49-F238E27FC236}">
                <a16:creationId xmlns:a16="http://schemas.microsoft.com/office/drawing/2014/main" id="{73590270-4C6F-4F4B-B10F-A3F943492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000839"/>
              </p:ext>
            </p:extLst>
          </p:nvPr>
        </p:nvGraphicFramePr>
        <p:xfrm>
          <a:off x="1172324" y="1811897"/>
          <a:ext cx="9847350" cy="3476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754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50" marR="91450" marT="45725" marB="45725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Trained on KITTI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dirty="0"/>
                        <a:t>Trained on GTA V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Evaluated on GTA V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Open Sans Light"/>
                        <a:buNone/>
                      </a:pPr>
                      <a:r>
                        <a:rPr lang="en-US" sz="1800" b="0" dirty="0"/>
                        <a:t>Evaluated on KITTI </a:t>
                      </a:r>
                      <a:r>
                        <a:rPr lang="en-US" sz="1800" b="0" dirty="0" err="1"/>
                        <a:t>testset</a:t>
                      </a:r>
                      <a:endParaRPr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REL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11.93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913.57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9259.95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180.84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13.78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75.86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15.60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156.47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LOG10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2.02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2.03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0.48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4.27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0.04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0.01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0.65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0.002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5194735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d2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0.09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0.02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0.80</a:t>
                      </a:r>
                    </a:p>
                  </a:txBody>
                  <a:tcPr marL="91450" marR="91450" marT="45725" marB="45725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0.004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62935938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0.17</a:t>
                      </a:r>
                      <a:endParaRPr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0.03</a:t>
                      </a:r>
                      <a:endParaRPr sz="1800" b="1" dirty="0"/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0.88</a:t>
                      </a:r>
                    </a:p>
                  </a:txBody>
                  <a:tcPr marL="91450" marR="91450" marT="45725" marB="457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dirty="0"/>
                        <a:t>0.007</a:t>
                      </a:r>
                      <a:endParaRPr sz="1800" b="1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3713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1101"/>
      </p:ext>
    </p:extLst>
  </p:cSld>
  <p:clrMapOvr>
    <a:masterClrMapping/>
  </p:clrMapOvr>
</p:sld>
</file>

<file path=ppt/theme/theme1.xml><?xml version="1.0" encoding="utf-8"?>
<a:theme xmlns:a="http://schemas.openxmlformats.org/drawingml/2006/main" name="Carbon - 16x9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3234</Words>
  <Application>Microsoft Office PowerPoint</Application>
  <PresentationFormat>Breitbild</PresentationFormat>
  <Paragraphs>655</Paragraphs>
  <Slides>46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Open Sans</vt:lpstr>
      <vt:lpstr>Open Sans Light</vt:lpstr>
      <vt:lpstr>Roboto Light</vt:lpstr>
      <vt:lpstr>Wingdings</vt:lpstr>
      <vt:lpstr>Carbon - 16x9</vt:lpstr>
      <vt:lpstr>2_Office Theme</vt:lpstr>
      <vt:lpstr>Lab Course Cognitive Systems: Depth &amp; Bounding Box Prediction</vt:lpstr>
      <vt:lpstr>PowerPoint-Präsentation</vt:lpstr>
      <vt:lpstr>1. Motivation</vt:lpstr>
      <vt:lpstr>1. Motivation</vt:lpstr>
      <vt:lpstr>2. DeepTLR+Conv</vt:lpstr>
      <vt:lpstr>2. DeepTLR+Conv</vt:lpstr>
      <vt:lpstr>2. DeepTLR+Conv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5. Evaluation</vt:lpstr>
      <vt:lpstr>5. Evaluation</vt:lpstr>
      <vt:lpstr>5. Evaluation</vt:lpstr>
      <vt:lpstr>5. Evaluation</vt:lpstr>
      <vt:lpstr>5. Evaluation</vt:lpstr>
      <vt:lpstr>6. Future Work</vt:lpstr>
      <vt:lpstr>6. Future Work</vt:lpstr>
      <vt:lpstr>PowerPoint-Präsentation</vt:lpstr>
      <vt:lpstr>PowerPoint-Präsentation</vt:lpstr>
      <vt:lpstr>2. DeepTLR+Conv</vt:lpstr>
      <vt:lpstr>2. DeepTLR+Conv</vt:lpstr>
      <vt:lpstr>3. FCRN-SSD</vt:lpstr>
      <vt:lpstr>3. FCRN-SSD</vt:lpstr>
      <vt:lpstr>3. FCRN-SSD</vt:lpstr>
      <vt:lpstr>3. FCRN-SSD</vt:lpstr>
      <vt:lpstr>3. FCRN-SSD</vt:lpstr>
      <vt:lpstr>4. FCRN-DSSD</vt:lpstr>
      <vt:lpstr>4. FCRN-DSSD</vt:lpstr>
      <vt:lpstr>4. FCRN-DSSD</vt:lpstr>
      <vt:lpstr>4. FCRN-DSSD</vt:lpstr>
      <vt:lpstr>4. FCRN-DSSD</vt:lpstr>
      <vt:lpstr>4. FCRN-DSSD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Cuky</cp:lastModifiedBy>
  <cp:revision>1825</cp:revision>
  <dcterms:created xsi:type="dcterms:W3CDTF">2014-10-08T23:03:32Z</dcterms:created>
  <dcterms:modified xsi:type="dcterms:W3CDTF">2018-03-22T12:01:58Z</dcterms:modified>
</cp:coreProperties>
</file>